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sldIdLst>
    <p:sldId id="257" r:id="rId2"/>
    <p:sldId id="275" r:id="rId3"/>
    <p:sldId id="276" r:id="rId4"/>
    <p:sldId id="27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4" r:id="rId19"/>
    <p:sldId id="278" r:id="rId20"/>
    <p:sldId id="279" r:id="rId21"/>
    <p:sldId id="280" r:id="rId22"/>
    <p:sldId id="282" r:id="rId23"/>
    <p:sldId id="281"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6" r:id="rId37"/>
    <p:sldId id="295" r:id="rId38"/>
  </p:sldIdLst>
  <p:sldSz cx="9144000" cy="6858000" type="screen4x3"/>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3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5" autoAdjust="0"/>
  </p:normalViewPr>
  <p:slideViewPr>
    <p:cSldViewPr>
      <p:cViewPr>
        <p:scale>
          <a:sx n="83" d="100"/>
          <a:sy n="83" d="100"/>
        </p:scale>
        <p:origin x="1450"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B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3F2308-BE54-4C1C-BD7A-B54872F869A9}" type="datetimeFigureOut">
              <a:rPr lang="es-BO" smtClean="0"/>
              <a:t>18/3/2024</a:t>
            </a:fld>
            <a:endParaRPr lang="es-B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B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B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B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3D38E-C99A-41D9-8552-7B3B281564E7}" type="slidenum">
              <a:rPr lang="es-BO" smtClean="0"/>
              <a:t>‹Nº›</a:t>
            </a:fld>
            <a:endParaRPr lang="es-BO"/>
          </a:p>
        </p:txBody>
      </p:sp>
    </p:spTree>
    <p:extLst>
      <p:ext uri="{BB962C8B-B14F-4D97-AF65-F5344CB8AC3E}">
        <p14:creationId xmlns:p14="http://schemas.microsoft.com/office/powerpoint/2010/main" val="415924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BO" dirty="0"/>
          </a:p>
        </p:txBody>
      </p:sp>
      <p:sp>
        <p:nvSpPr>
          <p:cNvPr id="4" name="3 Marcador de número de diapositiva"/>
          <p:cNvSpPr>
            <a:spLocks noGrp="1"/>
          </p:cNvSpPr>
          <p:nvPr>
            <p:ph type="sldNum" sz="quarter" idx="10"/>
          </p:nvPr>
        </p:nvSpPr>
        <p:spPr/>
        <p:txBody>
          <a:bodyPr/>
          <a:lstStyle/>
          <a:p>
            <a:fld id="{8523D38E-C99A-41D9-8552-7B3B281564E7}" type="slidenum">
              <a:rPr lang="es-BO" smtClean="0"/>
              <a:t>8</a:t>
            </a:fld>
            <a:endParaRPr lang="es-BO"/>
          </a:p>
        </p:txBody>
      </p:sp>
    </p:spTree>
    <p:extLst>
      <p:ext uri="{BB962C8B-B14F-4D97-AF65-F5344CB8AC3E}">
        <p14:creationId xmlns:p14="http://schemas.microsoft.com/office/powerpoint/2010/main" val="74726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B9A99932-42EC-4FCA-B77B-E221A2397F0C}" type="datetimeFigureOut">
              <a:rPr lang="es-BO" smtClean="0">
                <a:solidFill>
                  <a:srgbClr val="DBF5F9">
                    <a:shade val="90000"/>
                  </a:srgbClr>
                </a:solidFill>
              </a:rPr>
              <a:pPr/>
              <a:t>18/3/2024</a:t>
            </a:fld>
            <a:endParaRPr lang="es-BO">
              <a:solidFill>
                <a:srgbClr val="DBF5F9">
                  <a:shade val="90000"/>
                </a:srgbClr>
              </a:solidFill>
            </a:endParaRPr>
          </a:p>
        </p:txBody>
      </p:sp>
      <p:sp>
        <p:nvSpPr>
          <p:cNvPr id="19" name="Footer Placeholder 18"/>
          <p:cNvSpPr>
            <a:spLocks noGrp="1"/>
          </p:cNvSpPr>
          <p:nvPr>
            <p:ph type="ftr" sz="quarter" idx="11"/>
          </p:nvPr>
        </p:nvSpPr>
        <p:spPr/>
        <p:txBody>
          <a:bodyPr/>
          <a:lstStyle/>
          <a:p>
            <a:endParaRPr lang="es-BO">
              <a:solidFill>
                <a:srgbClr val="DBF5F9">
                  <a:shade val="90000"/>
                </a:srgbClr>
              </a:solidFill>
            </a:endParaRPr>
          </a:p>
        </p:txBody>
      </p:sp>
      <p:sp>
        <p:nvSpPr>
          <p:cNvPr id="27" name="Slide Number Placeholder 26"/>
          <p:cNvSpPr>
            <a:spLocks noGrp="1"/>
          </p:cNvSpPr>
          <p:nvPr>
            <p:ph type="sldNum" sz="quarter" idx="12"/>
          </p:nvPr>
        </p:nvSpPr>
        <p:spPr/>
        <p:txBody>
          <a:bodyPr/>
          <a:lstStyle/>
          <a:p>
            <a:fld id="{097EAB98-4499-496E-97EB-3D3F093EC0B4}" type="slidenum">
              <a:rPr lang="es-BO" smtClean="0">
                <a:solidFill>
                  <a:srgbClr val="DBF5F9">
                    <a:shade val="90000"/>
                  </a:srgbClr>
                </a:solidFill>
              </a:rPr>
              <a:pPr/>
              <a:t>‹Nº›</a:t>
            </a:fld>
            <a:endParaRPr lang="es-BO">
              <a:solidFill>
                <a:srgbClr val="DBF5F9">
                  <a:shade val="90000"/>
                </a:srgbClr>
              </a:solidFill>
            </a:endParaRPr>
          </a:p>
        </p:txBody>
      </p:sp>
    </p:spTree>
    <p:extLst>
      <p:ext uri="{BB962C8B-B14F-4D97-AF65-F5344CB8AC3E}">
        <p14:creationId xmlns:p14="http://schemas.microsoft.com/office/powerpoint/2010/main" val="38289635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5" name="Footer Placeholder 4"/>
          <p:cNvSpPr>
            <a:spLocks noGrp="1"/>
          </p:cNvSpPr>
          <p:nvPr>
            <p:ph type="ftr" sz="quarter" idx="11"/>
          </p:nvPr>
        </p:nvSpPr>
        <p:spPr/>
        <p:txBody>
          <a:bodyPr/>
          <a:lstStyle/>
          <a:p>
            <a:endParaRPr lang="es-BO">
              <a:solidFill>
                <a:srgbClr val="04617B">
                  <a:shade val="90000"/>
                </a:srgbClr>
              </a:solidFill>
            </a:endParaRPr>
          </a:p>
        </p:txBody>
      </p:sp>
      <p:sp>
        <p:nvSpPr>
          <p:cNvPr id="6" name="Slide Number Placeholder 5"/>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64390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5" name="Footer Placeholder 4"/>
          <p:cNvSpPr>
            <a:spLocks noGrp="1"/>
          </p:cNvSpPr>
          <p:nvPr>
            <p:ph type="ftr" sz="quarter" idx="11"/>
          </p:nvPr>
        </p:nvSpPr>
        <p:spPr/>
        <p:txBody>
          <a:bodyPr/>
          <a:lstStyle/>
          <a:p>
            <a:endParaRPr lang="es-BO">
              <a:solidFill>
                <a:srgbClr val="04617B">
                  <a:shade val="90000"/>
                </a:srgbClr>
              </a:solidFill>
            </a:endParaRPr>
          </a:p>
        </p:txBody>
      </p:sp>
      <p:sp>
        <p:nvSpPr>
          <p:cNvPr id="6" name="Slide Number Placeholder 5"/>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216973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5" name="Footer Placeholder 4"/>
          <p:cNvSpPr>
            <a:spLocks noGrp="1"/>
          </p:cNvSpPr>
          <p:nvPr>
            <p:ph type="ftr" sz="quarter" idx="11"/>
          </p:nvPr>
        </p:nvSpPr>
        <p:spPr/>
        <p:txBody>
          <a:bodyPr/>
          <a:lstStyle/>
          <a:p>
            <a:endParaRPr lang="es-BO">
              <a:solidFill>
                <a:srgbClr val="04617B">
                  <a:shade val="90000"/>
                </a:srgbClr>
              </a:solidFill>
            </a:endParaRPr>
          </a:p>
        </p:txBody>
      </p:sp>
      <p:sp>
        <p:nvSpPr>
          <p:cNvPr id="6" name="Slide Number Placeholder 5"/>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225904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B9A99932-42EC-4FCA-B77B-E221A2397F0C}" type="datetimeFigureOut">
              <a:rPr lang="es-BO" smtClean="0">
                <a:solidFill>
                  <a:srgbClr val="DBF5F9">
                    <a:shade val="90000"/>
                  </a:srgbClr>
                </a:solidFill>
              </a:rPr>
              <a:pPr/>
              <a:t>18/3/2024</a:t>
            </a:fld>
            <a:endParaRPr lang="es-BO">
              <a:solidFill>
                <a:srgbClr val="DBF5F9">
                  <a:shade val="90000"/>
                </a:srgbClr>
              </a:solidFill>
            </a:endParaRPr>
          </a:p>
        </p:txBody>
      </p:sp>
      <p:sp>
        <p:nvSpPr>
          <p:cNvPr id="5" name="Footer Placeholder 4"/>
          <p:cNvSpPr>
            <a:spLocks noGrp="1"/>
          </p:cNvSpPr>
          <p:nvPr>
            <p:ph type="ftr" sz="quarter" idx="11"/>
          </p:nvPr>
        </p:nvSpPr>
        <p:spPr/>
        <p:txBody>
          <a:bodyPr/>
          <a:lstStyle/>
          <a:p>
            <a:endParaRPr lang="es-BO">
              <a:solidFill>
                <a:srgbClr val="DBF5F9">
                  <a:shade val="90000"/>
                </a:srgbClr>
              </a:solidFill>
            </a:endParaRPr>
          </a:p>
        </p:txBody>
      </p:sp>
      <p:sp>
        <p:nvSpPr>
          <p:cNvPr id="6" name="Slide Number Placeholder 5"/>
          <p:cNvSpPr>
            <a:spLocks noGrp="1"/>
          </p:cNvSpPr>
          <p:nvPr>
            <p:ph type="sldNum" sz="quarter" idx="12"/>
          </p:nvPr>
        </p:nvSpPr>
        <p:spPr/>
        <p:txBody>
          <a:bodyPr/>
          <a:lstStyle/>
          <a:p>
            <a:fld id="{097EAB98-4499-496E-97EB-3D3F093EC0B4}" type="slidenum">
              <a:rPr lang="es-BO" smtClean="0">
                <a:solidFill>
                  <a:srgbClr val="DBF5F9">
                    <a:shade val="90000"/>
                  </a:srgbClr>
                </a:solidFill>
              </a:rPr>
              <a:pPr/>
              <a:t>‹Nº›</a:t>
            </a:fld>
            <a:endParaRPr lang="es-BO">
              <a:solidFill>
                <a:srgbClr val="DBF5F9">
                  <a:shade val="90000"/>
                </a:srgbClr>
              </a:solidFill>
            </a:endParaRPr>
          </a:p>
        </p:txBody>
      </p:sp>
    </p:spTree>
    <p:extLst>
      <p:ext uri="{BB962C8B-B14F-4D97-AF65-F5344CB8AC3E}">
        <p14:creationId xmlns:p14="http://schemas.microsoft.com/office/powerpoint/2010/main" val="40260420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6" name="Footer Placeholder 5"/>
          <p:cNvSpPr>
            <a:spLocks noGrp="1"/>
          </p:cNvSpPr>
          <p:nvPr>
            <p:ph type="ftr" sz="quarter" idx="11"/>
          </p:nvPr>
        </p:nvSpPr>
        <p:spPr/>
        <p:txBody>
          <a:bodyPr/>
          <a:lstStyle/>
          <a:p>
            <a:endParaRPr lang="es-BO">
              <a:solidFill>
                <a:srgbClr val="04617B">
                  <a:shade val="90000"/>
                </a:srgbClr>
              </a:solidFill>
            </a:endParaRPr>
          </a:p>
        </p:txBody>
      </p:sp>
      <p:sp>
        <p:nvSpPr>
          <p:cNvPr id="7" name="Slide Number Placeholder 6"/>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2186607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8" name="Footer Placeholder 7"/>
          <p:cNvSpPr>
            <a:spLocks noGrp="1"/>
          </p:cNvSpPr>
          <p:nvPr>
            <p:ph type="ftr" sz="quarter" idx="11"/>
          </p:nvPr>
        </p:nvSpPr>
        <p:spPr/>
        <p:txBody>
          <a:bodyPr/>
          <a:lstStyle/>
          <a:p>
            <a:endParaRPr lang="es-BO">
              <a:solidFill>
                <a:srgbClr val="04617B">
                  <a:shade val="90000"/>
                </a:srgbClr>
              </a:solidFill>
            </a:endParaRPr>
          </a:p>
        </p:txBody>
      </p:sp>
      <p:sp>
        <p:nvSpPr>
          <p:cNvPr id="9" name="Slide Number Placeholder 8"/>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210041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4" name="Footer Placeholder 3"/>
          <p:cNvSpPr>
            <a:spLocks noGrp="1"/>
          </p:cNvSpPr>
          <p:nvPr>
            <p:ph type="ftr" sz="quarter" idx="11"/>
          </p:nvPr>
        </p:nvSpPr>
        <p:spPr/>
        <p:txBody>
          <a:bodyPr/>
          <a:lstStyle/>
          <a:p>
            <a:endParaRPr lang="es-BO">
              <a:solidFill>
                <a:srgbClr val="04617B">
                  <a:shade val="90000"/>
                </a:srgbClr>
              </a:solidFill>
            </a:endParaRPr>
          </a:p>
        </p:txBody>
      </p:sp>
      <p:sp>
        <p:nvSpPr>
          <p:cNvPr id="5" name="Slide Number Placeholder 4"/>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28876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3" name="Footer Placeholder 2"/>
          <p:cNvSpPr>
            <a:spLocks noGrp="1"/>
          </p:cNvSpPr>
          <p:nvPr>
            <p:ph type="ftr" sz="quarter" idx="11"/>
          </p:nvPr>
        </p:nvSpPr>
        <p:spPr/>
        <p:txBody>
          <a:bodyPr/>
          <a:lstStyle/>
          <a:p>
            <a:endParaRPr lang="es-BO">
              <a:solidFill>
                <a:srgbClr val="04617B">
                  <a:shade val="90000"/>
                </a:srgbClr>
              </a:solidFill>
            </a:endParaRPr>
          </a:p>
        </p:txBody>
      </p:sp>
      <p:sp>
        <p:nvSpPr>
          <p:cNvPr id="4" name="Slide Number Placeholder 3"/>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139067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6" name="Footer Placeholder 5"/>
          <p:cNvSpPr>
            <a:spLocks noGrp="1"/>
          </p:cNvSpPr>
          <p:nvPr>
            <p:ph type="ftr" sz="quarter" idx="11"/>
          </p:nvPr>
        </p:nvSpPr>
        <p:spPr/>
        <p:txBody>
          <a:bodyPr/>
          <a:lstStyle/>
          <a:p>
            <a:endParaRPr lang="es-BO">
              <a:solidFill>
                <a:srgbClr val="04617B">
                  <a:shade val="90000"/>
                </a:srgbClr>
              </a:solidFill>
            </a:endParaRPr>
          </a:p>
        </p:txBody>
      </p:sp>
      <p:sp>
        <p:nvSpPr>
          <p:cNvPr id="7" name="Slide Number Placeholder 6"/>
          <p:cNvSpPr>
            <a:spLocks noGrp="1"/>
          </p:cNvSpPr>
          <p:nvPr>
            <p:ph type="sldNum" sz="quarter" idx="12"/>
          </p:nvPr>
        </p:nvSpPr>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Tree>
    <p:extLst>
      <p:ext uri="{BB962C8B-B14F-4D97-AF65-F5344CB8AC3E}">
        <p14:creationId xmlns:p14="http://schemas.microsoft.com/office/powerpoint/2010/main" val="2097632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6" name="Footer Placeholder 5"/>
          <p:cNvSpPr>
            <a:spLocks noGrp="1"/>
          </p:cNvSpPr>
          <p:nvPr>
            <p:ph type="ftr" sz="quarter" idx="11"/>
          </p:nvPr>
        </p:nvSpPr>
        <p:spPr/>
        <p:txBody>
          <a:bodyPr/>
          <a:lstStyle/>
          <a:p>
            <a:endParaRPr lang="es-BO">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0671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9A99932-42EC-4FCA-B77B-E221A2397F0C}" type="datetimeFigureOut">
              <a:rPr lang="es-BO" smtClean="0">
                <a:solidFill>
                  <a:srgbClr val="04617B">
                    <a:shade val="90000"/>
                  </a:srgbClr>
                </a:solidFill>
              </a:rPr>
              <a:pPr/>
              <a:t>18/3/2024</a:t>
            </a:fld>
            <a:endParaRPr lang="es-BO">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BO">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97EAB98-4499-496E-97EB-3D3F093EC0B4}" type="slidenum">
              <a:rPr lang="es-BO" smtClean="0">
                <a:solidFill>
                  <a:srgbClr val="04617B">
                    <a:shade val="90000"/>
                  </a:srgbClr>
                </a:solidFill>
              </a:rPr>
              <a:pPr/>
              <a:t>‹Nº›</a:t>
            </a:fld>
            <a:endParaRPr lang="es-BO">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61911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sm.gob.bo/recursos/galeria/5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5 Rectángulo"/>
          <p:cNvSpPr/>
          <p:nvPr/>
        </p:nvSpPr>
        <p:spPr>
          <a:xfrm>
            <a:off x="107504" y="4869160"/>
            <a:ext cx="8827099" cy="923330"/>
          </a:xfrm>
          <a:prstGeom prst="rect">
            <a:avLst/>
          </a:prstGeom>
          <a:solidFill>
            <a:schemeClr val="bg1">
              <a:lumMod val="50000"/>
              <a:lumOff val="50000"/>
            </a:schemeClr>
          </a:solidFill>
          <a:ln>
            <a:noFill/>
          </a:ln>
          <a:effectLst>
            <a:glow rad="1803400">
              <a:srgbClr val="DFE6D0">
                <a:alpha val="0"/>
              </a:srgbClr>
            </a:glow>
            <a:reflection stA="65000" endPos="0" dir="5400000" sy="-100000" algn="bl" rotWithShape="0"/>
            <a:softEdge rad="31750"/>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s-BO" altLang="es-ES_tradnl" sz="54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a:t>
            </a:r>
            <a:r>
              <a:rPr lang="es-BO" altLang="es-ES_tradnl" sz="48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PROVISIÓN DE BIENES Y SERVICIOS</a:t>
            </a:r>
          </a:p>
        </p:txBody>
      </p:sp>
      <p:sp>
        <p:nvSpPr>
          <p:cNvPr id="2" name="1 Rectángulo"/>
          <p:cNvSpPr/>
          <p:nvPr/>
        </p:nvSpPr>
        <p:spPr>
          <a:xfrm>
            <a:off x="2" y="5760"/>
            <a:ext cx="9143998" cy="646331"/>
          </a:xfrm>
          <a:prstGeom prst="rect">
            <a:avLst/>
          </a:prstGeom>
        </p:spPr>
        <p:txBody>
          <a:bodyPr wrap="square">
            <a:spAutoFit/>
          </a:bodyPr>
          <a:lstStyle/>
          <a:p>
            <a:pPr algn="ctr"/>
            <a:endParaRPr lang="es-BO" sz="3600" b="1" dirty="0">
              <a:solidFill>
                <a:prstClr val="white"/>
              </a:solidFill>
              <a:latin typeface="Verdana"/>
            </a:endParaRP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4208" y="63491"/>
            <a:ext cx="6336704" cy="1190992"/>
          </a:xfrm>
          <a:prstGeom prst="rect">
            <a:avLst/>
          </a:prstGeom>
          <a:noFill/>
          <a:ln>
            <a:noFill/>
          </a:ln>
          <a:effectLst>
            <a:outerShdw blurRad="50800" dist="38100" dir="2700000" algn="tl" rotWithShape="0">
              <a:prstClr val="black">
                <a:alpha val="40000"/>
              </a:prstClr>
            </a:outerShdw>
            <a:reflection blurRad="6350" stA="46000" endPos="77000" dir="5400000" sy="-100000" algn="bl" rotWithShape="0"/>
            <a:softEdge rad="635000"/>
          </a:effectLst>
          <a:scene3d>
            <a:camera prst="orthographicFront">
              <a:rot lat="0" lon="0" rev="0"/>
            </a:camera>
            <a:lightRig rig="soft" dir="t">
              <a:rot lat="0" lon="0" rev="0"/>
            </a:lightRig>
          </a:scene3d>
          <a:sp3d contourW="44450" prstMaterial="matte">
            <a:bevelT w="63500" h="63500" prst="relaxedInset"/>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866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sm.gob.bo/recursos/galeria/6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3" y="-27384"/>
            <a:ext cx="9059321" cy="684076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3528" y="76820"/>
            <a:ext cx="8754563" cy="1323439"/>
          </a:xfrm>
          <a:prstGeom prst="rect">
            <a:avLst/>
          </a:prstGeom>
          <a:solidFill>
            <a:sysClr val="windowText" lastClr="000000">
              <a:lumMod val="50000"/>
              <a:lumOff val="50000"/>
            </a:sysClr>
          </a:solidFill>
          <a:ln>
            <a:noFill/>
          </a:ln>
          <a:effectLst>
            <a:glow rad="1803400">
              <a:srgbClr val="DFE6D0">
                <a:alpha val="0"/>
              </a:srgbClr>
            </a:glow>
            <a:reflection stA="65000" endPos="0" dir="5400000" sy="-100000" algn="bl" rotWithShape="0"/>
            <a:softEdge rad="31750"/>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s-BO" altLang="es-ES_tradnl" sz="40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MODALIDAD DE CONTRATACIÓN MAYORES </a:t>
            </a:r>
            <a:r>
              <a:rPr lang="es-BO" altLang="es-ES_tradnl" sz="4000" kern="10" dirty="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A</a:t>
            </a:r>
            <a:r>
              <a:rPr lang="es-BO" altLang="es-ES_tradnl" sz="40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50 MIL  </a:t>
            </a:r>
          </a:p>
        </p:txBody>
      </p:sp>
      <p:sp>
        <p:nvSpPr>
          <p:cNvPr id="2" name="1 Rectángulo"/>
          <p:cNvSpPr/>
          <p:nvPr/>
        </p:nvSpPr>
        <p:spPr>
          <a:xfrm>
            <a:off x="251520" y="1556792"/>
            <a:ext cx="4824536" cy="646331"/>
          </a:xfrm>
          <a:prstGeom prst="rect">
            <a:avLst/>
          </a:prstGeom>
          <a:solidFill>
            <a:schemeClr val="bg1"/>
          </a:solidFill>
        </p:spPr>
        <p:txBody>
          <a:bodyPr wrap="square">
            <a:spAutoFit/>
          </a:bodyPr>
          <a:lstStyle/>
          <a:p>
            <a:pPr algn="ctr">
              <a:spcAft>
                <a:spcPts val="0"/>
              </a:spcAft>
            </a:pPr>
            <a:r>
              <a:rPr lang="es-ES" b="1" dirty="0">
                <a:solidFill>
                  <a:srgbClr val="963B12"/>
                </a:solidFill>
                <a:latin typeface="Century Gothic"/>
                <a:ea typeface="Times New Roman"/>
                <a:cs typeface="Times New Roman"/>
              </a:rPr>
              <a:t>DOCUMENTO BASE DE CONTRATACIÓN</a:t>
            </a:r>
            <a:endParaRPr lang="es-BO" sz="600" dirty="0">
              <a:solidFill>
                <a:srgbClr val="963B12"/>
              </a:solidFill>
              <a:latin typeface="Verdana"/>
              <a:ea typeface="Times New Roman"/>
              <a:cs typeface="Times New Roman"/>
            </a:endParaRPr>
          </a:p>
          <a:p>
            <a:pPr algn="ctr">
              <a:spcAft>
                <a:spcPts val="0"/>
              </a:spcAft>
            </a:pPr>
            <a:r>
              <a:rPr lang="es-ES" b="1" dirty="0">
                <a:solidFill>
                  <a:srgbClr val="963B12"/>
                </a:solidFill>
                <a:latin typeface="Century Gothic"/>
                <a:ea typeface="Times New Roman"/>
                <a:cs typeface="Times New Roman"/>
              </a:rPr>
              <a:t>DE BIENES</a:t>
            </a:r>
            <a:endParaRPr lang="es-BO" sz="600" dirty="0">
              <a:solidFill>
                <a:srgbClr val="963B12"/>
              </a:solidFill>
              <a:effectLst/>
              <a:latin typeface="Verdana"/>
              <a:ea typeface="Times New Roman"/>
              <a:cs typeface="Times New Roman"/>
            </a:endParaRPr>
          </a:p>
        </p:txBody>
      </p:sp>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BO"/>
          </a:p>
        </p:txBody>
      </p:sp>
      <p:sp>
        <p:nvSpPr>
          <p:cNvPr id="6" name="Rectangle 6"/>
          <p:cNvSpPr>
            <a:spLocks noChangeArrowheads="1"/>
          </p:cNvSpPr>
          <p:nvPr/>
        </p:nvSpPr>
        <p:spPr bwMode="auto">
          <a:xfrm>
            <a:off x="154160" y="2703403"/>
            <a:ext cx="5019255" cy="64633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BO" sz="1800" b="1" i="0" u="none" strike="noStrike" cap="none" normalizeH="0" baseline="0" dirty="0" smtClean="0">
                <a:ln>
                  <a:noFill/>
                </a:ln>
                <a:solidFill>
                  <a:srgbClr val="963B12"/>
                </a:solidFill>
                <a:effectLst/>
                <a:latin typeface="Century Gothic" pitchFamily="34" charset="0"/>
                <a:ea typeface="Times New Roman" pitchFamily="18" charset="0"/>
                <a:cs typeface="Times New Roman" pitchFamily="18" charset="0"/>
              </a:rPr>
              <a:t>APOYO NACIONAL A LA PRODUCCIÓN Y EMPLEO - ANPE</a:t>
            </a:r>
            <a:endParaRPr kumimoji="0" lang="es-ES" altLang="es-BO" sz="1800" b="0" i="0" u="none" strike="noStrike" cap="none" normalizeH="0" baseline="0" dirty="0" smtClean="0">
              <a:ln>
                <a:noFill/>
              </a:ln>
              <a:solidFill>
                <a:srgbClr val="963B12"/>
              </a:solidFill>
              <a:effectLst/>
              <a:latin typeface="Arial" pitchFamily="34" charset="0"/>
              <a:cs typeface="Arial" pitchFamily="34"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37702"/>
            <a:ext cx="5924178" cy="259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843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sm.gob.bo/recursos/galeria/77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4" y="-30275"/>
            <a:ext cx="913257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332656"/>
            <a:ext cx="2304256" cy="369332"/>
          </a:xfrm>
          <a:prstGeom prst="rect">
            <a:avLst/>
          </a:prstGeom>
          <a:solidFill>
            <a:schemeClr val="bg1"/>
          </a:solidFill>
        </p:spPr>
        <p:txBody>
          <a:bodyPr wrap="square">
            <a:spAutoFit/>
          </a:bodyPr>
          <a:lstStyle/>
          <a:p>
            <a:pPr marL="342900" lvl="0" indent="-342900">
              <a:spcAft>
                <a:spcPts val="0"/>
              </a:spcAft>
              <a:buFont typeface="Verdana"/>
              <a:buAutoNum type="arabicPeriod"/>
              <a:tabLst>
                <a:tab pos="1488440" algn="l"/>
              </a:tabLst>
            </a:pPr>
            <a:r>
              <a:rPr lang="es-BO" b="1" kern="0" cap="all" dirty="0">
                <a:solidFill>
                  <a:srgbClr val="963B12"/>
                </a:solidFill>
                <a:latin typeface="Tahoma"/>
                <a:cs typeface="Arial"/>
              </a:rPr>
              <a:t>GARANTÍAS</a:t>
            </a:r>
            <a:endParaRPr lang="es-BO" sz="2800" b="1" u="sng" kern="0" cap="all" dirty="0">
              <a:solidFill>
                <a:srgbClr val="963B12"/>
              </a:solidFill>
              <a:effectLst/>
              <a:latin typeface="Tahoma"/>
              <a:cs typeface="Times New Roman"/>
            </a:endParaRPr>
          </a:p>
        </p:txBody>
      </p:sp>
      <p:sp>
        <p:nvSpPr>
          <p:cNvPr id="3" name="2 Rectángulo"/>
          <p:cNvSpPr/>
          <p:nvPr/>
        </p:nvSpPr>
        <p:spPr>
          <a:xfrm>
            <a:off x="151463" y="1046171"/>
            <a:ext cx="4950296" cy="1384995"/>
          </a:xfrm>
          <a:prstGeom prst="rect">
            <a:avLst/>
          </a:prstGeom>
          <a:solidFill>
            <a:schemeClr val="bg1"/>
          </a:solidFill>
        </p:spPr>
        <p:txBody>
          <a:bodyPr wrap="square">
            <a:spAutoFit/>
          </a:bodyPr>
          <a:lstStyle/>
          <a:p>
            <a:r>
              <a:rPr lang="es-BO" sz="1400" b="1" dirty="0">
                <a:solidFill>
                  <a:srgbClr val="963B12"/>
                </a:solidFill>
                <a:latin typeface="Verdana"/>
                <a:ea typeface="Times New Roman"/>
                <a:cs typeface="Arial"/>
              </a:rPr>
              <a:t>Garantía de Seriedad de </a:t>
            </a:r>
            <a:r>
              <a:rPr lang="es-BO" sz="1400" b="1" dirty="0" smtClean="0">
                <a:solidFill>
                  <a:srgbClr val="963B12"/>
                </a:solidFill>
                <a:latin typeface="Verdana"/>
                <a:ea typeface="Times New Roman"/>
                <a:cs typeface="Arial"/>
              </a:rPr>
              <a:t>Propuesta</a:t>
            </a:r>
          </a:p>
          <a:p>
            <a:r>
              <a:rPr lang="es-BO" sz="1400" dirty="0" smtClean="0">
                <a:solidFill>
                  <a:srgbClr val="963B12"/>
                </a:solidFill>
                <a:latin typeface="Verdana"/>
                <a:ea typeface="Times New Roman"/>
                <a:cs typeface="Arial"/>
              </a:rPr>
              <a:t>Garantía </a:t>
            </a:r>
            <a:r>
              <a:rPr lang="es-BO" sz="1400" dirty="0">
                <a:solidFill>
                  <a:srgbClr val="963B12"/>
                </a:solidFill>
                <a:latin typeface="Verdana"/>
                <a:ea typeface="Times New Roman"/>
                <a:cs typeface="Arial"/>
              </a:rPr>
              <a:t>de Seriedad de Propuesta o depósito por este concepto equivalente al uno por ciento (1%) del Precio </a:t>
            </a:r>
            <a:r>
              <a:rPr lang="es-BO" sz="1400" dirty="0" smtClean="0">
                <a:solidFill>
                  <a:srgbClr val="963B12"/>
                </a:solidFill>
                <a:latin typeface="Verdana"/>
                <a:ea typeface="Times New Roman"/>
                <a:cs typeface="Arial"/>
              </a:rPr>
              <a:t>Referencial </a:t>
            </a:r>
            <a:r>
              <a:rPr lang="es-BO" sz="1400" dirty="0" smtClean="0">
                <a:solidFill>
                  <a:srgbClr val="963B12"/>
                </a:solidFill>
                <a:latin typeface="Verdana"/>
                <a:ea typeface="Times New Roman"/>
                <a:cs typeface="Arial"/>
              </a:rPr>
              <a:t>so</a:t>
            </a:r>
            <a:r>
              <a:rPr lang="es-BO" sz="1400" dirty="0" smtClean="0">
                <a:solidFill>
                  <a:srgbClr val="963B12"/>
                </a:solidFill>
                <a:latin typeface="Verdana"/>
                <a:ea typeface="Times New Roman"/>
                <a:cs typeface="Arial"/>
              </a:rPr>
              <a:t>lo </a:t>
            </a:r>
            <a:r>
              <a:rPr lang="es-BO" sz="1400" dirty="0">
                <a:solidFill>
                  <a:srgbClr val="963B12"/>
                </a:solidFill>
                <a:latin typeface="Verdana"/>
                <a:ea typeface="Times New Roman"/>
                <a:cs typeface="Arial"/>
              </a:rPr>
              <a:t>para contrataciones con Precio Referencial mayor a </a:t>
            </a:r>
            <a:r>
              <a:rPr lang="es-BO" sz="1400" dirty="0" smtClean="0">
                <a:solidFill>
                  <a:srgbClr val="963B12"/>
                </a:solidFill>
                <a:latin typeface="Verdana"/>
                <a:ea typeface="Times New Roman"/>
                <a:cs typeface="Arial"/>
              </a:rPr>
              <a:t>Bs. 200.000</a:t>
            </a:r>
            <a:r>
              <a:rPr lang="es-BO" sz="1400" dirty="0">
                <a:solidFill>
                  <a:srgbClr val="963B12"/>
                </a:solidFill>
                <a:latin typeface="Verdana"/>
                <a:ea typeface="Times New Roman"/>
                <a:cs typeface="Arial"/>
              </a:rPr>
              <a:t>.- (DOSCIENTOS MIL 00/100 BOLIVIANOS).</a:t>
            </a:r>
            <a:endParaRPr lang="es-BO" sz="1400" dirty="0">
              <a:solidFill>
                <a:srgbClr val="963B12"/>
              </a:solidFill>
            </a:endParaRPr>
          </a:p>
        </p:txBody>
      </p:sp>
      <p:sp>
        <p:nvSpPr>
          <p:cNvPr id="4" name="3 Rectángulo"/>
          <p:cNvSpPr/>
          <p:nvPr/>
        </p:nvSpPr>
        <p:spPr>
          <a:xfrm>
            <a:off x="5652119" y="1046171"/>
            <a:ext cx="3488095" cy="1384995"/>
          </a:xfrm>
          <a:prstGeom prst="rect">
            <a:avLst/>
          </a:prstGeom>
          <a:solidFill>
            <a:schemeClr val="bg1"/>
          </a:solidFill>
        </p:spPr>
        <p:txBody>
          <a:bodyPr wrap="square">
            <a:spAutoFit/>
          </a:bodyPr>
          <a:lstStyle/>
          <a:p>
            <a:r>
              <a:rPr lang="es-BO" sz="1400" b="1" dirty="0">
                <a:solidFill>
                  <a:srgbClr val="963B12"/>
                </a:solidFill>
                <a:latin typeface="Verdana"/>
                <a:ea typeface="Times New Roman"/>
                <a:cs typeface="Arial"/>
              </a:rPr>
              <a:t>Garantía de Cumplimiento de </a:t>
            </a:r>
            <a:r>
              <a:rPr lang="es-BO" sz="1400" b="1" dirty="0" smtClean="0">
                <a:solidFill>
                  <a:srgbClr val="963B12"/>
                </a:solidFill>
                <a:latin typeface="Verdana"/>
                <a:ea typeface="Times New Roman"/>
                <a:cs typeface="Arial"/>
              </a:rPr>
              <a:t>Contrato </a:t>
            </a:r>
            <a:endParaRPr lang="es-BO" sz="1400" b="1" dirty="0" smtClean="0">
              <a:solidFill>
                <a:srgbClr val="963B12"/>
              </a:solidFill>
              <a:latin typeface="Verdana"/>
              <a:ea typeface="Times New Roman"/>
              <a:cs typeface="Arial"/>
            </a:endParaRPr>
          </a:p>
          <a:p>
            <a:r>
              <a:rPr lang="es-BO" sz="1400" dirty="0" smtClean="0">
                <a:solidFill>
                  <a:srgbClr val="963B12"/>
                </a:solidFill>
                <a:latin typeface="Verdana"/>
                <a:ea typeface="Times New Roman"/>
                <a:cs typeface="Arial"/>
              </a:rPr>
              <a:t>La </a:t>
            </a:r>
            <a:r>
              <a:rPr lang="es-BO" sz="1400" dirty="0">
                <a:solidFill>
                  <a:srgbClr val="963B12"/>
                </a:solidFill>
                <a:latin typeface="Verdana"/>
                <a:ea typeface="Times New Roman"/>
                <a:cs typeface="Arial"/>
              </a:rPr>
              <a:t>entidad convocante solicitará la Garantía de Cumplimiento de Contrato equivalente al siete por ciento (7</a:t>
            </a:r>
            <a:r>
              <a:rPr lang="es-BO" sz="1400" dirty="0" smtClean="0">
                <a:solidFill>
                  <a:srgbClr val="963B12"/>
                </a:solidFill>
                <a:latin typeface="Verdana"/>
                <a:ea typeface="Times New Roman"/>
                <a:cs typeface="Arial"/>
              </a:rPr>
              <a:t>%).</a:t>
            </a:r>
            <a:endParaRPr lang="es-BO" sz="1400" dirty="0">
              <a:solidFill>
                <a:srgbClr val="963B12"/>
              </a:solidFill>
            </a:endParaRPr>
          </a:p>
        </p:txBody>
      </p:sp>
      <p:sp>
        <p:nvSpPr>
          <p:cNvPr id="5" name="4 Rectángulo"/>
          <p:cNvSpPr/>
          <p:nvPr/>
        </p:nvSpPr>
        <p:spPr>
          <a:xfrm>
            <a:off x="151463" y="2808110"/>
            <a:ext cx="4878288" cy="1384995"/>
          </a:xfrm>
          <a:prstGeom prst="rect">
            <a:avLst/>
          </a:prstGeom>
          <a:solidFill>
            <a:schemeClr val="bg1"/>
          </a:solidFill>
        </p:spPr>
        <p:txBody>
          <a:bodyPr wrap="square">
            <a:spAutoFit/>
          </a:bodyPr>
          <a:lstStyle/>
          <a:p>
            <a:r>
              <a:rPr lang="es-BO" sz="1400" b="1" dirty="0">
                <a:solidFill>
                  <a:srgbClr val="963B12"/>
                </a:solidFill>
                <a:latin typeface="Verdana"/>
                <a:ea typeface="Times New Roman"/>
                <a:cs typeface="Arial"/>
              </a:rPr>
              <a:t>Garantía de Funcionamiento de Maquinaria y/o </a:t>
            </a:r>
            <a:r>
              <a:rPr lang="es-BO" sz="1400" b="1" dirty="0" smtClean="0">
                <a:solidFill>
                  <a:srgbClr val="963B12"/>
                </a:solidFill>
                <a:latin typeface="Verdana"/>
                <a:ea typeface="Times New Roman"/>
                <a:cs typeface="Arial"/>
              </a:rPr>
              <a:t>Equipo</a:t>
            </a:r>
            <a:endParaRPr lang="es-BO" sz="1400" b="1" dirty="0" smtClean="0">
              <a:solidFill>
                <a:srgbClr val="963B12"/>
              </a:solidFill>
              <a:latin typeface="Verdana"/>
              <a:ea typeface="Times New Roman"/>
              <a:cs typeface="Arial"/>
            </a:endParaRPr>
          </a:p>
          <a:p>
            <a:r>
              <a:rPr lang="es-BO" sz="1400" dirty="0" smtClean="0">
                <a:solidFill>
                  <a:srgbClr val="963B12"/>
                </a:solidFill>
                <a:latin typeface="Verdana"/>
                <a:ea typeface="Times New Roman"/>
                <a:cs typeface="Arial"/>
              </a:rPr>
              <a:t>La </a:t>
            </a:r>
            <a:r>
              <a:rPr lang="es-BO" sz="1400" dirty="0">
                <a:solidFill>
                  <a:srgbClr val="963B12"/>
                </a:solidFill>
                <a:latin typeface="Verdana"/>
                <a:ea typeface="Times New Roman"/>
                <a:cs typeface="Arial"/>
              </a:rPr>
              <a:t>entidad convocante cuando considere necesario solicitará la Garantía de Funcionamiento de Maquinaria y/o Equipo hasta un máximo del uno punto cinco por ciento (1.5</a:t>
            </a:r>
            <a:r>
              <a:rPr lang="es-BO" sz="1400" dirty="0" smtClean="0">
                <a:solidFill>
                  <a:srgbClr val="963B12"/>
                </a:solidFill>
                <a:latin typeface="Verdana"/>
                <a:ea typeface="Times New Roman"/>
                <a:cs typeface="Arial"/>
              </a:rPr>
              <a:t>%).</a:t>
            </a:r>
            <a:endParaRPr lang="es-BO" sz="1400" dirty="0">
              <a:solidFill>
                <a:srgbClr val="963B12"/>
              </a:solidFill>
            </a:endParaRPr>
          </a:p>
        </p:txBody>
      </p:sp>
      <p:sp>
        <p:nvSpPr>
          <p:cNvPr id="6" name="5 Rectángulo"/>
          <p:cNvSpPr/>
          <p:nvPr/>
        </p:nvSpPr>
        <p:spPr>
          <a:xfrm>
            <a:off x="179511" y="4658360"/>
            <a:ext cx="4850239" cy="1600438"/>
          </a:xfrm>
          <a:prstGeom prst="rect">
            <a:avLst/>
          </a:prstGeom>
          <a:solidFill>
            <a:schemeClr val="bg1"/>
          </a:solidFill>
        </p:spPr>
        <p:txBody>
          <a:bodyPr wrap="square">
            <a:spAutoFit/>
          </a:bodyPr>
          <a:lstStyle/>
          <a:p>
            <a:r>
              <a:rPr lang="es-BO" sz="1400" b="1" dirty="0">
                <a:solidFill>
                  <a:srgbClr val="963B12"/>
                </a:solidFill>
                <a:latin typeface="Verdana"/>
                <a:ea typeface="Times New Roman"/>
                <a:cs typeface="Arial"/>
              </a:rPr>
              <a:t>Garantía de Correcta Inversión de </a:t>
            </a:r>
            <a:r>
              <a:rPr lang="es-BO" sz="1400" b="1" dirty="0" smtClean="0">
                <a:solidFill>
                  <a:srgbClr val="963B12"/>
                </a:solidFill>
                <a:latin typeface="Verdana"/>
                <a:ea typeface="Times New Roman"/>
                <a:cs typeface="Arial"/>
              </a:rPr>
              <a:t>Anticipo</a:t>
            </a:r>
            <a:r>
              <a:rPr lang="es-BO" sz="1400" dirty="0" smtClean="0">
                <a:solidFill>
                  <a:srgbClr val="963B12"/>
                </a:solidFill>
                <a:latin typeface="Verdana"/>
                <a:ea typeface="Times New Roman"/>
                <a:cs typeface="Arial"/>
              </a:rPr>
              <a:t> </a:t>
            </a:r>
            <a:endParaRPr lang="es-BO" sz="1400" dirty="0" smtClean="0">
              <a:solidFill>
                <a:srgbClr val="963B12"/>
              </a:solidFill>
              <a:latin typeface="Verdana"/>
              <a:ea typeface="Times New Roman"/>
              <a:cs typeface="Arial"/>
            </a:endParaRPr>
          </a:p>
          <a:p>
            <a:r>
              <a:rPr lang="es-BO" sz="1400" dirty="0" smtClean="0">
                <a:solidFill>
                  <a:srgbClr val="963B12"/>
                </a:solidFill>
                <a:latin typeface="Verdana"/>
                <a:ea typeface="Times New Roman"/>
                <a:cs typeface="Arial"/>
              </a:rPr>
              <a:t>En </a:t>
            </a:r>
            <a:r>
              <a:rPr lang="es-BO" sz="1400" dirty="0">
                <a:solidFill>
                  <a:srgbClr val="963B12"/>
                </a:solidFill>
                <a:latin typeface="Verdana"/>
                <a:ea typeface="Times New Roman"/>
                <a:cs typeface="Arial"/>
              </a:rPr>
              <a:t>caso de convenirse anticipo, el proponente deberá presentar una Garantía de Correcta Inversión de Anticipo, equivalente al cien por ciento (100%) del anticipo otorgado. El monto total del anticipo no deberá exceder el veinte por ciento (20</a:t>
            </a:r>
            <a:r>
              <a:rPr lang="es-BO" sz="1400" dirty="0" smtClean="0">
                <a:solidFill>
                  <a:srgbClr val="963B12"/>
                </a:solidFill>
                <a:latin typeface="Verdana"/>
                <a:ea typeface="Times New Roman"/>
                <a:cs typeface="Arial"/>
              </a:rPr>
              <a:t>%).</a:t>
            </a:r>
            <a:endParaRPr lang="es-BO" sz="1400" dirty="0">
              <a:solidFill>
                <a:srgbClr val="963B12"/>
              </a:solidFill>
            </a:endParaRPr>
          </a:p>
        </p:txBody>
      </p:sp>
    </p:spTree>
    <p:extLst>
      <p:ext uri="{BB962C8B-B14F-4D97-AF65-F5344CB8AC3E}">
        <p14:creationId xmlns:p14="http://schemas.microsoft.com/office/powerpoint/2010/main" val="12845424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esm.gob.bo/recursos/galeria/115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 y="-37239"/>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4" y="260648"/>
            <a:ext cx="5256585" cy="369332"/>
          </a:xfrm>
          <a:prstGeom prst="rect">
            <a:avLst/>
          </a:prstGeom>
          <a:solidFill>
            <a:schemeClr val="bg1"/>
          </a:solidFill>
        </p:spPr>
        <p:txBody>
          <a:bodyPr wrap="square">
            <a:spAutoFit/>
          </a:bodyPr>
          <a:lstStyle/>
          <a:p>
            <a:pPr marL="342900" lvl="0" indent="-342900">
              <a:spcAft>
                <a:spcPts val="0"/>
              </a:spcAft>
              <a:buFont typeface="Verdana"/>
              <a:buAutoNum type="arabicPeriod"/>
              <a:tabLst>
                <a:tab pos="1488440" algn="l"/>
                <a:tab pos="1488440" algn="l"/>
              </a:tabLst>
            </a:pPr>
            <a:r>
              <a:rPr lang="es-BO" b="1" kern="0" cap="all" dirty="0">
                <a:solidFill>
                  <a:srgbClr val="963B12"/>
                </a:solidFill>
                <a:latin typeface="Verdana"/>
                <a:cs typeface="Arial"/>
              </a:rPr>
              <a:t>DESCALIFICACIÓN DE PROPUESTAS</a:t>
            </a:r>
            <a:endParaRPr lang="es-BO" sz="2800" b="1" u="sng" kern="0" cap="all" dirty="0">
              <a:solidFill>
                <a:srgbClr val="963B12"/>
              </a:solidFill>
              <a:effectLst/>
              <a:latin typeface="Tahoma"/>
              <a:cs typeface="Times New Roman"/>
            </a:endParaRPr>
          </a:p>
        </p:txBody>
      </p:sp>
      <p:sp>
        <p:nvSpPr>
          <p:cNvPr id="4" name="3 Rectángulo"/>
          <p:cNvSpPr/>
          <p:nvPr/>
        </p:nvSpPr>
        <p:spPr>
          <a:xfrm>
            <a:off x="0" y="916647"/>
            <a:ext cx="5148064" cy="738664"/>
          </a:xfrm>
          <a:prstGeom prst="rect">
            <a:avLst/>
          </a:prstGeom>
          <a:solidFill>
            <a:schemeClr val="bg1"/>
          </a:solidFill>
        </p:spPr>
        <p:txBody>
          <a:bodyPr wrap="square">
            <a:spAutoFit/>
          </a:bodyPr>
          <a:lstStyle/>
          <a:p>
            <a:pPr lvl="0" algn="just"/>
            <a:r>
              <a:rPr lang="es-BO" sz="1400" dirty="0" smtClean="0">
                <a:solidFill>
                  <a:srgbClr val="963B12"/>
                </a:solidFill>
                <a:latin typeface="Verdana"/>
                <a:ea typeface="Times New Roman"/>
                <a:cs typeface="Arial"/>
              </a:rPr>
              <a:t>1.- Incumplimiento </a:t>
            </a:r>
            <a:r>
              <a:rPr lang="es-BO" sz="1400" dirty="0">
                <a:solidFill>
                  <a:srgbClr val="963B12"/>
                </a:solidFill>
                <a:latin typeface="Verdana"/>
                <a:ea typeface="Times New Roman"/>
                <a:cs typeface="Arial"/>
              </a:rPr>
              <a:t>a la Declaración Jurada del Formulario de Presentación de Propuesta (Formulario A-1); </a:t>
            </a:r>
            <a:endParaRPr lang="es-BO" sz="1400" dirty="0">
              <a:solidFill>
                <a:srgbClr val="963B12"/>
              </a:solidFill>
              <a:latin typeface="Verdana"/>
              <a:ea typeface="Times New Roman"/>
              <a:cs typeface="Times New Roman"/>
            </a:endParaRPr>
          </a:p>
        </p:txBody>
      </p:sp>
      <p:sp>
        <p:nvSpPr>
          <p:cNvPr id="5" name="4 Rectángulo"/>
          <p:cNvSpPr/>
          <p:nvPr/>
        </p:nvSpPr>
        <p:spPr>
          <a:xfrm>
            <a:off x="18251" y="1753652"/>
            <a:ext cx="5561862" cy="523220"/>
          </a:xfrm>
          <a:prstGeom prst="rect">
            <a:avLst/>
          </a:prstGeom>
          <a:solidFill>
            <a:schemeClr val="bg1"/>
          </a:solidFill>
        </p:spPr>
        <p:txBody>
          <a:bodyPr wrap="square">
            <a:spAutoFit/>
          </a:bodyPr>
          <a:lstStyle/>
          <a:p>
            <a:pPr lvl="0" algn="just"/>
            <a:r>
              <a:rPr lang="es-BO" sz="1400" dirty="0" smtClean="0">
                <a:solidFill>
                  <a:srgbClr val="963B12"/>
                </a:solidFill>
                <a:latin typeface="Verdana"/>
                <a:ea typeface="Times New Roman"/>
                <a:cs typeface="Arial"/>
              </a:rPr>
              <a:t>2.- Cuando </a:t>
            </a:r>
            <a:r>
              <a:rPr lang="es-BO" sz="1400" dirty="0">
                <a:solidFill>
                  <a:srgbClr val="963B12"/>
                </a:solidFill>
                <a:latin typeface="Verdana"/>
                <a:ea typeface="Times New Roman"/>
                <a:cs typeface="Arial"/>
              </a:rPr>
              <a:t>la propuesta técnica y/o económica no cumpla con las condiciones establecidas en el presente DBC;</a:t>
            </a:r>
            <a:endParaRPr lang="es-BO" sz="1400" dirty="0">
              <a:solidFill>
                <a:srgbClr val="963B12"/>
              </a:solidFill>
              <a:latin typeface="Verdana"/>
              <a:ea typeface="Times New Roman"/>
              <a:cs typeface="Times New Roman"/>
            </a:endParaRPr>
          </a:p>
        </p:txBody>
      </p:sp>
      <p:sp>
        <p:nvSpPr>
          <p:cNvPr id="6" name="5 Rectángulo"/>
          <p:cNvSpPr/>
          <p:nvPr/>
        </p:nvSpPr>
        <p:spPr>
          <a:xfrm>
            <a:off x="-17183" y="2402885"/>
            <a:ext cx="6245367" cy="954107"/>
          </a:xfrm>
          <a:prstGeom prst="rect">
            <a:avLst/>
          </a:prstGeom>
          <a:solidFill>
            <a:schemeClr val="bg1"/>
          </a:solidFill>
        </p:spPr>
        <p:txBody>
          <a:bodyPr wrap="square">
            <a:spAutoFit/>
          </a:bodyPr>
          <a:lstStyle/>
          <a:p>
            <a:pPr lvl="0" algn="just"/>
            <a:r>
              <a:rPr lang="es-BO" sz="1400" dirty="0" smtClean="0">
                <a:solidFill>
                  <a:srgbClr val="963B12"/>
                </a:solidFill>
                <a:latin typeface="Verdana"/>
                <a:ea typeface="Times New Roman"/>
                <a:cs typeface="Arial"/>
              </a:rPr>
              <a:t>3.-Cuando </a:t>
            </a:r>
            <a:r>
              <a:rPr lang="es-BO" sz="1400" dirty="0">
                <a:solidFill>
                  <a:srgbClr val="963B12"/>
                </a:solidFill>
                <a:latin typeface="Verdana"/>
                <a:ea typeface="Times New Roman"/>
                <a:cs typeface="Arial"/>
              </a:rPr>
              <a:t>el proponente no presente la Garantía de Seriedad de Propuesta, en contrataciones con Precio Referencial mayor a </a:t>
            </a:r>
            <a:r>
              <a:rPr lang="es-BO" sz="1400" dirty="0" smtClean="0">
                <a:solidFill>
                  <a:srgbClr val="963B12"/>
                </a:solidFill>
                <a:latin typeface="Verdana"/>
                <a:ea typeface="Times New Roman"/>
                <a:cs typeface="Arial"/>
              </a:rPr>
              <a:t>Bs. 200.000</a:t>
            </a:r>
            <a:r>
              <a:rPr lang="es-BO" sz="1400" dirty="0">
                <a:solidFill>
                  <a:srgbClr val="963B12"/>
                </a:solidFill>
                <a:latin typeface="Verdana"/>
                <a:ea typeface="Times New Roman"/>
                <a:cs typeface="Arial"/>
              </a:rPr>
              <a:t>.- (DOSCIENTOS MIL 00/100 BOLIVIANOS), si </a:t>
            </a:r>
            <a:r>
              <a:rPr lang="es-BO" sz="1400" dirty="0" smtClean="0">
                <a:solidFill>
                  <a:srgbClr val="963B12"/>
                </a:solidFill>
                <a:latin typeface="Verdana"/>
                <a:ea typeface="Times New Roman"/>
                <a:cs typeface="Arial"/>
              </a:rPr>
              <a:t>esta </a:t>
            </a:r>
            <a:r>
              <a:rPr lang="es-BO" sz="1400" dirty="0">
                <a:solidFill>
                  <a:srgbClr val="963B12"/>
                </a:solidFill>
                <a:latin typeface="Verdana"/>
                <a:ea typeface="Times New Roman"/>
                <a:cs typeface="Arial"/>
              </a:rPr>
              <a:t>hubiese sido requerida;</a:t>
            </a:r>
            <a:endParaRPr lang="es-BO" sz="1400" dirty="0">
              <a:solidFill>
                <a:srgbClr val="963B12"/>
              </a:solidFill>
              <a:latin typeface="Verdana"/>
              <a:ea typeface="Times New Roman"/>
              <a:cs typeface="Times New Roman"/>
            </a:endParaRPr>
          </a:p>
        </p:txBody>
      </p:sp>
      <p:sp>
        <p:nvSpPr>
          <p:cNvPr id="7" name="6 Rectángulo"/>
          <p:cNvSpPr/>
          <p:nvPr/>
        </p:nvSpPr>
        <p:spPr>
          <a:xfrm>
            <a:off x="-17184" y="3573016"/>
            <a:ext cx="6821431" cy="523220"/>
          </a:xfrm>
          <a:prstGeom prst="rect">
            <a:avLst/>
          </a:prstGeom>
          <a:solidFill>
            <a:schemeClr val="bg1"/>
          </a:solidFill>
        </p:spPr>
        <p:txBody>
          <a:bodyPr wrap="square">
            <a:spAutoFit/>
          </a:bodyPr>
          <a:lstStyle/>
          <a:p>
            <a:pPr lvl="0" algn="just"/>
            <a:r>
              <a:rPr lang="es-BO" sz="1400" dirty="0" smtClean="0">
                <a:solidFill>
                  <a:srgbClr val="963B12"/>
                </a:solidFill>
                <a:latin typeface="Verdana"/>
                <a:ea typeface="Times New Roman"/>
                <a:cs typeface="Arial"/>
              </a:rPr>
              <a:t>4.- Cuando </a:t>
            </a:r>
            <a:r>
              <a:rPr lang="es-BO" sz="1400" dirty="0">
                <a:solidFill>
                  <a:srgbClr val="963B12"/>
                </a:solidFill>
                <a:latin typeface="Verdana"/>
                <a:ea typeface="Times New Roman"/>
                <a:cs typeface="Arial"/>
              </a:rPr>
              <a:t>el proponente presente dos o más alternativas en una misma propuesta;</a:t>
            </a:r>
            <a:endParaRPr lang="es-BO" sz="1400" dirty="0">
              <a:solidFill>
                <a:srgbClr val="963B12"/>
              </a:solidFill>
              <a:latin typeface="Verdana"/>
              <a:ea typeface="Times New Roman"/>
              <a:cs typeface="Times New Roman"/>
            </a:endParaRPr>
          </a:p>
        </p:txBody>
      </p:sp>
      <p:sp>
        <p:nvSpPr>
          <p:cNvPr id="8" name="7 Rectángulo"/>
          <p:cNvSpPr/>
          <p:nvPr/>
        </p:nvSpPr>
        <p:spPr>
          <a:xfrm>
            <a:off x="-17184" y="4407495"/>
            <a:ext cx="7325488" cy="307777"/>
          </a:xfrm>
          <a:prstGeom prst="rect">
            <a:avLst/>
          </a:prstGeom>
          <a:solidFill>
            <a:schemeClr val="bg1"/>
          </a:solidFill>
        </p:spPr>
        <p:txBody>
          <a:bodyPr wrap="square">
            <a:spAutoFit/>
          </a:bodyPr>
          <a:lstStyle/>
          <a:p>
            <a:pPr lvl="0" algn="just"/>
            <a:r>
              <a:rPr lang="es-BO" sz="1400" dirty="0" smtClean="0">
                <a:solidFill>
                  <a:srgbClr val="963B12"/>
                </a:solidFill>
                <a:latin typeface="Verdana"/>
                <a:ea typeface="Times New Roman"/>
                <a:cs typeface="Arial"/>
              </a:rPr>
              <a:t>5.- Cuando </a:t>
            </a:r>
            <a:r>
              <a:rPr lang="es-BO" sz="1400" dirty="0">
                <a:solidFill>
                  <a:srgbClr val="963B12"/>
                </a:solidFill>
                <a:latin typeface="Verdana"/>
                <a:ea typeface="Times New Roman"/>
                <a:cs typeface="Arial"/>
              </a:rPr>
              <a:t>la propuesta contenga textos entre líneas, borrones y tachaduras;</a:t>
            </a:r>
            <a:endParaRPr lang="es-BO" sz="1400" dirty="0">
              <a:solidFill>
                <a:srgbClr val="963B12"/>
              </a:solidFill>
              <a:latin typeface="Verdana"/>
              <a:ea typeface="Times New Roman"/>
              <a:cs typeface="Times New Roman"/>
            </a:endParaRPr>
          </a:p>
        </p:txBody>
      </p:sp>
      <p:sp>
        <p:nvSpPr>
          <p:cNvPr id="10" name="9 Rectángulo"/>
          <p:cNvSpPr/>
          <p:nvPr/>
        </p:nvSpPr>
        <p:spPr>
          <a:xfrm>
            <a:off x="18250" y="5013176"/>
            <a:ext cx="7722102"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6.- Si </a:t>
            </a:r>
            <a:r>
              <a:rPr lang="es-BO" sz="1400" dirty="0">
                <a:solidFill>
                  <a:srgbClr val="963B12"/>
                </a:solidFill>
                <a:latin typeface="Verdana"/>
                <a:ea typeface="Times New Roman"/>
                <a:cs typeface="Arial"/>
              </a:rPr>
              <a:t>para la formalización de la contratación la documentación solicitada, no fuera presentada dentro del plazo establecido para su </a:t>
            </a:r>
            <a:r>
              <a:rPr lang="es-BO" sz="1400" dirty="0" smtClean="0">
                <a:solidFill>
                  <a:srgbClr val="963B12"/>
                </a:solidFill>
                <a:latin typeface="Verdana"/>
                <a:ea typeface="Times New Roman"/>
                <a:cs typeface="Arial"/>
              </a:rPr>
              <a:t>verificación;</a:t>
            </a:r>
            <a:endParaRPr lang="es-BO" sz="1400" dirty="0"/>
          </a:p>
        </p:txBody>
      </p:sp>
      <p:sp>
        <p:nvSpPr>
          <p:cNvPr id="11" name="10 Rectángulo"/>
          <p:cNvSpPr/>
          <p:nvPr/>
        </p:nvSpPr>
        <p:spPr>
          <a:xfrm>
            <a:off x="-5726" y="6036095"/>
            <a:ext cx="8394150"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7.- Cuando </a:t>
            </a:r>
            <a:r>
              <a:rPr lang="es-BO" sz="1400" dirty="0">
                <a:solidFill>
                  <a:srgbClr val="963B12"/>
                </a:solidFill>
                <a:latin typeface="Verdana"/>
                <a:ea typeface="Times New Roman"/>
                <a:cs typeface="Arial"/>
              </a:rPr>
              <a:t>el proponente adjudicado desista de forma expresa o tácita de formalizar la </a:t>
            </a:r>
            <a:r>
              <a:rPr lang="es-BO" sz="1400" dirty="0" smtClean="0">
                <a:solidFill>
                  <a:srgbClr val="963B12"/>
                </a:solidFill>
                <a:latin typeface="Verdana"/>
                <a:ea typeface="Times New Roman"/>
                <a:cs typeface="Arial"/>
              </a:rPr>
              <a:t>contratación.</a:t>
            </a:r>
            <a:endParaRPr lang="es-BO" sz="1400" dirty="0">
              <a:solidFill>
                <a:srgbClr val="963B12"/>
              </a:solidFill>
            </a:endParaRPr>
          </a:p>
        </p:txBody>
      </p:sp>
    </p:spTree>
    <p:extLst>
      <p:ext uri="{BB962C8B-B14F-4D97-AF65-F5344CB8AC3E}">
        <p14:creationId xmlns:p14="http://schemas.microsoft.com/office/powerpoint/2010/main" val="5294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sm.gob.bo/recursos/galeria/79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260648"/>
            <a:ext cx="8784976" cy="369332"/>
          </a:xfrm>
          <a:prstGeom prst="rect">
            <a:avLst/>
          </a:prstGeom>
          <a:solidFill>
            <a:schemeClr val="bg1"/>
          </a:solidFill>
        </p:spPr>
        <p:txBody>
          <a:bodyPr wrap="square">
            <a:spAutoFit/>
          </a:bodyPr>
          <a:lstStyle/>
          <a:p>
            <a:pPr lvl="0">
              <a:spcAft>
                <a:spcPts val="0"/>
              </a:spcAft>
              <a:tabLst>
                <a:tab pos="1488440" algn="l"/>
                <a:tab pos="1488440" algn="l"/>
              </a:tabLst>
            </a:pPr>
            <a:r>
              <a:rPr lang="es-BO" b="1" kern="0" cap="all" dirty="0">
                <a:solidFill>
                  <a:srgbClr val="963B12"/>
                </a:solidFill>
                <a:latin typeface="Verdana"/>
                <a:cs typeface="Arial"/>
              </a:rPr>
              <a:t>CRITERIOS DE SUBSANABILIDAD Y ERRORES NO SUBSANABLES</a:t>
            </a:r>
            <a:endParaRPr lang="es-BO" sz="2800" b="1" u="sng" kern="0" cap="all" dirty="0">
              <a:solidFill>
                <a:srgbClr val="963B12"/>
              </a:solidFill>
              <a:effectLst/>
              <a:latin typeface="Tahoma"/>
              <a:cs typeface="Times New Roman"/>
            </a:endParaRPr>
          </a:p>
        </p:txBody>
      </p:sp>
      <p:sp>
        <p:nvSpPr>
          <p:cNvPr id="3" name="2 Rectángulo"/>
          <p:cNvSpPr/>
          <p:nvPr/>
        </p:nvSpPr>
        <p:spPr>
          <a:xfrm>
            <a:off x="251520" y="1124744"/>
            <a:ext cx="4572000" cy="646331"/>
          </a:xfrm>
          <a:prstGeom prst="rect">
            <a:avLst/>
          </a:prstGeom>
          <a:solidFill>
            <a:schemeClr val="bg1"/>
          </a:solidFill>
        </p:spPr>
        <p:txBody>
          <a:bodyPr>
            <a:spAutoFit/>
          </a:bodyPr>
          <a:lstStyle/>
          <a:p>
            <a:r>
              <a:rPr lang="es-BO" dirty="0">
                <a:solidFill>
                  <a:srgbClr val="963B12"/>
                </a:solidFill>
                <a:latin typeface="Verdana"/>
                <a:ea typeface="Times New Roman"/>
                <a:cs typeface="Arial"/>
              </a:rPr>
              <a:t>Se deberán considerar como criterios de </a:t>
            </a:r>
            <a:r>
              <a:rPr lang="es-BO" dirty="0" err="1">
                <a:solidFill>
                  <a:srgbClr val="963B12"/>
                </a:solidFill>
                <a:latin typeface="Verdana"/>
                <a:ea typeface="Times New Roman"/>
                <a:cs typeface="Arial"/>
              </a:rPr>
              <a:t>subsanabilidad</a:t>
            </a:r>
            <a:r>
              <a:rPr lang="es-BO" dirty="0">
                <a:solidFill>
                  <a:srgbClr val="963B12"/>
                </a:solidFill>
                <a:latin typeface="Verdana"/>
                <a:ea typeface="Times New Roman"/>
                <a:cs typeface="Arial"/>
              </a:rPr>
              <a:t>, los </a:t>
            </a:r>
            <a:r>
              <a:rPr lang="es-BO" dirty="0" smtClean="0">
                <a:solidFill>
                  <a:srgbClr val="963B12"/>
                </a:solidFill>
                <a:latin typeface="Verdana"/>
                <a:ea typeface="Times New Roman"/>
                <a:cs typeface="Arial"/>
              </a:rPr>
              <a:t>siguientes:</a:t>
            </a:r>
            <a:endParaRPr lang="es-BO" dirty="0">
              <a:solidFill>
                <a:srgbClr val="963B12"/>
              </a:solidFill>
            </a:endParaRPr>
          </a:p>
        </p:txBody>
      </p:sp>
      <p:sp>
        <p:nvSpPr>
          <p:cNvPr id="4" name="3 Rectángulo"/>
          <p:cNvSpPr/>
          <p:nvPr/>
        </p:nvSpPr>
        <p:spPr>
          <a:xfrm>
            <a:off x="395536" y="2060848"/>
            <a:ext cx="4427984" cy="1384995"/>
          </a:xfrm>
          <a:prstGeom prst="rect">
            <a:avLst/>
          </a:prstGeom>
          <a:solidFill>
            <a:schemeClr val="bg1"/>
          </a:solidFill>
        </p:spPr>
        <p:txBody>
          <a:bodyPr wrap="square">
            <a:spAutoFit/>
          </a:bodyPr>
          <a:lstStyle/>
          <a:p>
            <a:r>
              <a:rPr lang="es-BO" sz="1400" dirty="0">
                <a:solidFill>
                  <a:srgbClr val="963B12"/>
                </a:solidFill>
                <a:latin typeface="Verdana"/>
                <a:ea typeface="Times New Roman"/>
                <a:cs typeface="Arial"/>
              </a:rPr>
              <a:t>Cuando el proponente oferte condiciones superiores a las solicitadas en las Especificaciones Técnicas, siempre que estas condiciones no afecten el fin para el que fueron requeridas y/o se consideren beneficiosas para la </a:t>
            </a:r>
            <a:r>
              <a:rPr lang="es-BO" sz="1400" dirty="0" smtClean="0">
                <a:solidFill>
                  <a:srgbClr val="963B12"/>
                </a:solidFill>
                <a:latin typeface="Verdana"/>
                <a:ea typeface="Times New Roman"/>
                <a:cs typeface="Arial"/>
              </a:rPr>
              <a:t>entidad.</a:t>
            </a:r>
            <a:endParaRPr lang="es-BO" sz="1400" dirty="0">
              <a:solidFill>
                <a:srgbClr val="963B12"/>
              </a:solidFill>
            </a:endParaRPr>
          </a:p>
        </p:txBody>
      </p:sp>
      <p:sp>
        <p:nvSpPr>
          <p:cNvPr id="5" name="4 Rectángulo"/>
          <p:cNvSpPr/>
          <p:nvPr/>
        </p:nvSpPr>
        <p:spPr>
          <a:xfrm>
            <a:off x="5724128" y="940078"/>
            <a:ext cx="2888932" cy="369332"/>
          </a:xfrm>
          <a:prstGeom prst="rect">
            <a:avLst/>
          </a:prstGeom>
          <a:solidFill>
            <a:schemeClr val="bg1"/>
          </a:solidFill>
        </p:spPr>
        <p:txBody>
          <a:bodyPr wrap="none">
            <a:spAutoFit/>
          </a:bodyPr>
          <a:lstStyle/>
          <a:p>
            <a:r>
              <a:rPr lang="es-BO" dirty="0" smtClean="0">
                <a:solidFill>
                  <a:srgbClr val="963B12"/>
                </a:solidFill>
                <a:latin typeface="Verdana"/>
                <a:ea typeface="Times New Roman"/>
                <a:cs typeface="Arial"/>
              </a:rPr>
              <a:t>Errores </a:t>
            </a:r>
            <a:r>
              <a:rPr lang="es-BO" dirty="0">
                <a:solidFill>
                  <a:srgbClr val="963B12"/>
                </a:solidFill>
                <a:latin typeface="Verdana"/>
                <a:ea typeface="Times New Roman"/>
                <a:cs typeface="Arial"/>
              </a:rPr>
              <a:t>no subsanables</a:t>
            </a:r>
            <a:endParaRPr lang="es-BO" dirty="0">
              <a:solidFill>
                <a:srgbClr val="963B12"/>
              </a:solidFill>
            </a:endParaRPr>
          </a:p>
        </p:txBody>
      </p:sp>
      <p:sp>
        <p:nvSpPr>
          <p:cNvPr id="6" name="5 Rectángulo"/>
          <p:cNvSpPr/>
          <p:nvPr/>
        </p:nvSpPr>
        <p:spPr>
          <a:xfrm>
            <a:off x="5004048" y="1488040"/>
            <a:ext cx="4139952"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1.- Ausencia </a:t>
            </a:r>
            <a:r>
              <a:rPr lang="es-BO" sz="1400" dirty="0">
                <a:solidFill>
                  <a:srgbClr val="963B12"/>
                </a:solidFill>
                <a:latin typeface="Verdana"/>
                <a:ea typeface="Times New Roman"/>
                <a:cs typeface="Arial"/>
              </a:rPr>
              <a:t>de cualquier formulario solicitado en el presente </a:t>
            </a:r>
            <a:r>
              <a:rPr lang="es-BO" sz="1400" dirty="0" smtClean="0">
                <a:solidFill>
                  <a:srgbClr val="963B12"/>
                </a:solidFill>
                <a:latin typeface="Verdana"/>
                <a:ea typeface="Times New Roman"/>
                <a:cs typeface="Arial"/>
              </a:rPr>
              <a:t>DBC</a:t>
            </a:r>
            <a:r>
              <a:rPr lang="es-BO" sz="1400" dirty="0">
                <a:solidFill>
                  <a:srgbClr val="963B12"/>
                </a:solidFill>
                <a:latin typeface="Verdana"/>
                <a:ea typeface="Times New Roman"/>
                <a:cs typeface="Arial"/>
              </a:rPr>
              <a:t>;</a:t>
            </a:r>
            <a:endParaRPr lang="es-BO" sz="1400" dirty="0">
              <a:solidFill>
                <a:srgbClr val="963B12"/>
              </a:solidFill>
            </a:endParaRPr>
          </a:p>
        </p:txBody>
      </p:sp>
      <p:sp>
        <p:nvSpPr>
          <p:cNvPr id="7" name="6 Rectángulo"/>
          <p:cNvSpPr/>
          <p:nvPr/>
        </p:nvSpPr>
        <p:spPr>
          <a:xfrm>
            <a:off x="5004048" y="2291680"/>
            <a:ext cx="4119142" cy="738664"/>
          </a:xfrm>
          <a:prstGeom prst="rect">
            <a:avLst/>
          </a:prstGeom>
          <a:solidFill>
            <a:schemeClr val="bg1"/>
          </a:solidFill>
        </p:spPr>
        <p:txBody>
          <a:bodyPr wrap="square">
            <a:spAutoFit/>
          </a:bodyPr>
          <a:lstStyle/>
          <a:p>
            <a:pPr lvl="0" algn="just">
              <a:spcAft>
                <a:spcPts val="0"/>
              </a:spcAft>
              <a:tabLst>
                <a:tab pos="450215" algn="l"/>
              </a:tabLst>
            </a:pPr>
            <a:r>
              <a:rPr lang="es-BO" sz="1400" dirty="0" smtClean="0">
                <a:solidFill>
                  <a:srgbClr val="963B12"/>
                </a:solidFill>
                <a:latin typeface="Verdana"/>
                <a:ea typeface="Times New Roman"/>
                <a:cs typeface="Arial"/>
              </a:rPr>
              <a:t>2.- Falta </a:t>
            </a:r>
            <a:r>
              <a:rPr lang="es-BO" sz="1400" dirty="0">
                <a:solidFill>
                  <a:srgbClr val="963B12"/>
                </a:solidFill>
                <a:latin typeface="Verdana"/>
                <a:ea typeface="Times New Roman"/>
                <a:cs typeface="Arial"/>
              </a:rPr>
              <a:t>de firma del proponente en el Formulario de Presentación de Propuesta (Formulario A-1);</a:t>
            </a:r>
            <a:endParaRPr lang="es-BO" sz="1400" dirty="0">
              <a:solidFill>
                <a:srgbClr val="963B12"/>
              </a:solidFill>
              <a:effectLst/>
              <a:latin typeface="Verdana"/>
              <a:ea typeface="Times New Roman"/>
              <a:cs typeface="Times New Roman"/>
            </a:endParaRPr>
          </a:p>
        </p:txBody>
      </p:sp>
      <p:sp>
        <p:nvSpPr>
          <p:cNvPr id="8" name="7 Rectángulo"/>
          <p:cNvSpPr/>
          <p:nvPr/>
        </p:nvSpPr>
        <p:spPr>
          <a:xfrm>
            <a:off x="5004048" y="3284984"/>
            <a:ext cx="4139952"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3.- Falta </a:t>
            </a:r>
            <a:r>
              <a:rPr lang="es-BO" sz="1400" dirty="0">
                <a:solidFill>
                  <a:srgbClr val="963B12"/>
                </a:solidFill>
                <a:latin typeface="Verdana"/>
                <a:ea typeface="Times New Roman"/>
                <a:cs typeface="Arial"/>
              </a:rPr>
              <a:t>de la propuesta técnica o parte de </a:t>
            </a:r>
            <a:r>
              <a:rPr lang="es-BO" sz="1400" dirty="0" smtClean="0">
                <a:solidFill>
                  <a:srgbClr val="963B12"/>
                </a:solidFill>
                <a:latin typeface="Verdana"/>
                <a:ea typeface="Times New Roman"/>
                <a:cs typeface="Arial"/>
              </a:rPr>
              <a:t>ella;</a:t>
            </a:r>
            <a:endParaRPr lang="es-BO" sz="1400" dirty="0">
              <a:solidFill>
                <a:srgbClr val="963B12"/>
              </a:solidFill>
            </a:endParaRPr>
          </a:p>
        </p:txBody>
      </p:sp>
      <p:sp>
        <p:nvSpPr>
          <p:cNvPr id="9" name="8 Rectángulo"/>
          <p:cNvSpPr/>
          <p:nvPr/>
        </p:nvSpPr>
        <p:spPr>
          <a:xfrm>
            <a:off x="5004048" y="3890665"/>
            <a:ext cx="4139952"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4.- Falta </a:t>
            </a:r>
            <a:r>
              <a:rPr lang="es-BO" sz="1400" dirty="0">
                <a:solidFill>
                  <a:srgbClr val="963B12"/>
                </a:solidFill>
                <a:latin typeface="Verdana"/>
                <a:ea typeface="Times New Roman"/>
                <a:cs typeface="Arial"/>
              </a:rPr>
              <a:t>de presentación de la Garantía de Seriedad de Propuesta, si esta hubiese sido </a:t>
            </a:r>
            <a:r>
              <a:rPr lang="es-BO" sz="1400" dirty="0" smtClean="0">
                <a:solidFill>
                  <a:srgbClr val="963B12"/>
                </a:solidFill>
                <a:latin typeface="Verdana"/>
                <a:ea typeface="Times New Roman"/>
                <a:cs typeface="Arial"/>
              </a:rPr>
              <a:t>solicitada;</a:t>
            </a:r>
            <a:endParaRPr lang="es-BO" sz="1400" dirty="0">
              <a:solidFill>
                <a:srgbClr val="963B12"/>
              </a:solidFill>
            </a:endParaRPr>
          </a:p>
        </p:txBody>
      </p:sp>
      <p:sp>
        <p:nvSpPr>
          <p:cNvPr id="10" name="9 Rectángulo"/>
          <p:cNvSpPr/>
          <p:nvPr/>
        </p:nvSpPr>
        <p:spPr>
          <a:xfrm>
            <a:off x="5004048" y="4869160"/>
            <a:ext cx="4119142" cy="954107"/>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5.- Cuando </a:t>
            </a:r>
            <a:r>
              <a:rPr lang="es-BO" sz="1400" dirty="0">
                <a:solidFill>
                  <a:srgbClr val="963B12"/>
                </a:solidFill>
                <a:latin typeface="Verdana"/>
                <a:ea typeface="Times New Roman"/>
                <a:cs typeface="Arial"/>
              </a:rPr>
              <a:t>la Garantía de Seriedad de Propuesta fuese emitida en forma errónea o cuando el depósito por este concepto fuese realizado en forma </a:t>
            </a:r>
            <a:r>
              <a:rPr lang="es-BO" sz="1400" dirty="0" smtClean="0">
                <a:solidFill>
                  <a:srgbClr val="963B12"/>
                </a:solidFill>
                <a:latin typeface="Verdana"/>
                <a:ea typeface="Times New Roman"/>
                <a:cs typeface="Arial"/>
              </a:rPr>
              <a:t>errónea.</a:t>
            </a:r>
            <a:endParaRPr lang="es-BO" sz="1400" dirty="0">
              <a:solidFill>
                <a:srgbClr val="963B12"/>
              </a:solidFill>
            </a:endParaRPr>
          </a:p>
        </p:txBody>
      </p:sp>
    </p:spTree>
    <p:extLst>
      <p:ext uri="{BB962C8B-B14F-4D97-AF65-F5344CB8AC3E}">
        <p14:creationId xmlns:p14="http://schemas.microsoft.com/office/powerpoint/2010/main" val="3408025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esm.gob.bo/recursos/galeria/5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260648"/>
            <a:ext cx="4248472" cy="369332"/>
          </a:xfrm>
          <a:prstGeom prst="rect">
            <a:avLst/>
          </a:prstGeom>
          <a:solidFill>
            <a:schemeClr val="bg1"/>
          </a:solidFill>
        </p:spPr>
        <p:txBody>
          <a:bodyPr wrap="square">
            <a:spAutoFit/>
          </a:bodyPr>
          <a:lstStyle/>
          <a:p>
            <a:r>
              <a:rPr lang="es-BO" b="1" dirty="0" smtClean="0">
                <a:solidFill>
                  <a:srgbClr val="963B12"/>
                </a:solidFill>
                <a:latin typeface="Verdana"/>
                <a:ea typeface="Times New Roman"/>
                <a:cs typeface="Arial"/>
              </a:rPr>
              <a:t>ERRORES NO SUBSANABLES</a:t>
            </a:r>
            <a:endParaRPr lang="es-BO" b="1" dirty="0">
              <a:solidFill>
                <a:srgbClr val="963B12"/>
              </a:solidFill>
            </a:endParaRPr>
          </a:p>
        </p:txBody>
      </p:sp>
      <p:sp>
        <p:nvSpPr>
          <p:cNvPr id="2" name="1 Rectángulo"/>
          <p:cNvSpPr/>
          <p:nvPr/>
        </p:nvSpPr>
        <p:spPr>
          <a:xfrm>
            <a:off x="21736" y="1485945"/>
            <a:ext cx="4572000" cy="954107"/>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6.- Cuando </a:t>
            </a:r>
            <a:r>
              <a:rPr lang="es-BO" sz="1400" dirty="0">
                <a:solidFill>
                  <a:srgbClr val="963B12"/>
                </a:solidFill>
                <a:latin typeface="Verdana"/>
                <a:ea typeface="Times New Roman"/>
                <a:cs typeface="Arial"/>
              </a:rPr>
              <a:t>la Garantía de Seriedad de Propuesta sea girada por un plazo menor al </a:t>
            </a:r>
            <a:r>
              <a:rPr lang="es-BO" sz="1400" dirty="0" smtClean="0">
                <a:solidFill>
                  <a:srgbClr val="963B12"/>
                </a:solidFill>
                <a:latin typeface="Verdana"/>
                <a:ea typeface="Times New Roman"/>
                <a:cs typeface="Arial"/>
              </a:rPr>
              <a:t>solicitado admitiéndose </a:t>
            </a:r>
            <a:r>
              <a:rPr lang="es-BO" sz="1400" dirty="0">
                <a:solidFill>
                  <a:srgbClr val="963B12"/>
                </a:solidFill>
                <a:latin typeface="Verdana"/>
                <a:ea typeface="Times New Roman"/>
                <a:cs typeface="Arial"/>
              </a:rPr>
              <a:t>un margen de error que no supere los dos (2) días </a:t>
            </a:r>
            <a:r>
              <a:rPr lang="es-BO" sz="1400" dirty="0" smtClean="0">
                <a:solidFill>
                  <a:srgbClr val="963B12"/>
                </a:solidFill>
                <a:latin typeface="Verdana"/>
                <a:ea typeface="Times New Roman"/>
                <a:cs typeface="Arial"/>
              </a:rPr>
              <a:t>calendario;</a:t>
            </a:r>
            <a:endParaRPr lang="es-BO" sz="1400" dirty="0">
              <a:solidFill>
                <a:srgbClr val="963B12"/>
              </a:solidFill>
            </a:endParaRPr>
          </a:p>
        </p:txBody>
      </p:sp>
      <p:sp>
        <p:nvSpPr>
          <p:cNvPr id="3" name="2 Rectángulo"/>
          <p:cNvSpPr/>
          <p:nvPr/>
        </p:nvSpPr>
        <p:spPr>
          <a:xfrm>
            <a:off x="1176" y="3294884"/>
            <a:ext cx="4572000"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7.- Cuando </a:t>
            </a:r>
            <a:r>
              <a:rPr lang="es-BO" sz="1400" dirty="0">
                <a:solidFill>
                  <a:srgbClr val="963B12"/>
                </a:solidFill>
                <a:latin typeface="Verdana"/>
                <a:ea typeface="Times New Roman"/>
                <a:cs typeface="Arial"/>
              </a:rPr>
              <a:t>se presente en fotocopia simple la Garantía de Seriedad de Propuesta, si esta hubiese sido </a:t>
            </a:r>
            <a:r>
              <a:rPr lang="es-BO" sz="1400" dirty="0" smtClean="0">
                <a:solidFill>
                  <a:srgbClr val="963B12"/>
                </a:solidFill>
                <a:latin typeface="Verdana"/>
                <a:ea typeface="Times New Roman"/>
                <a:cs typeface="Arial"/>
              </a:rPr>
              <a:t>solicitada.</a:t>
            </a:r>
            <a:endParaRPr lang="es-BO" sz="1400" dirty="0">
              <a:solidFill>
                <a:srgbClr val="963B12"/>
              </a:solidFill>
            </a:endParaRPr>
          </a:p>
        </p:txBody>
      </p:sp>
      <p:sp>
        <p:nvSpPr>
          <p:cNvPr id="5" name="4 Rectángulo"/>
          <p:cNvSpPr/>
          <p:nvPr/>
        </p:nvSpPr>
        <p:spPr>
          <a:xfrm>
            <a:off x="5220072" y="275645"/>
            <a:ext cx="3923928" cy="369332"/>
          </a:xfrm>
          <a:prstGeom prst="rect">
            <a:avLst/>
          </a:prstGeom>
          <a:solidFill>
            <a:schemeClr val="bg1"/>
          </a:solidFill>
        </p:spPr>
        <p:txBody>
          <a:bodyPr wrap="square">
            <a:spAutoFit/>
          </a:bodyPr>
          <a:lstStyle/>
          <a:p>
            <a:pPr algn="ctr"/>
            <a:r>
              <a:rPr lang="es-BO" b="1" dirty="0">
                <a:solidFill>
                  <a:srgbClr val="963B12"/>
                </a:solidFill>
                <a:latin typeface="Verdana" panose="020B0604030504040204" pitchFamily="34" charset="0"/>
                <a:ea typeface="Verdana" panose="020B0604030504040204" pitchFamily="34" charset="0"/>
              </a:rPr>
              <a:t>DECLARATORIA DESIERTA</a:t>
            </a:r>
          </a:p>
        </p:txBody>
      </p:sp>
      <p:sp>
        <p:nvSpPr>
          <p:cNvPr id="6" name="5 Rectángulo"/>
          <p:cNvSpPr/>
          <p:nvPr/>
        </p:nvSpPr>
        <p:spPr>
          <a:xfrm>
            <a:off x="5220073" y="1044024"/>
            <a:ext cx="3923928" cy="307777"/>
          </a:xfrm>
          <a:prstGeom prst="rect">
            <a:avLst/>
          </a:prstGeom>
          <a:solidFill>
            <a:schemeClr val="bg1"/>
          </a:solidFill>
        </p:spPr>
        <p:txBody>
          <a:bodyPr wrap="square">
            <a:spAutoFit/>
          </a:bodyPr>
          <a:lstStyle/>
          <a:p>
            <a:r>
              <a:rPr lang="es-ES" sz="1400" dirty="0" smtClean="0">
                <a:solidFill>
                  <a:srgbClr val="963B12"/>
                </a:solidFill>
                <a:latin typeface="MyriadPro"/>
              </a:rPr>
              <a:t>1.- No </a:t>
            </a:r>
            <a:r>
              <a:rPr lang="es-ES" sz="1400" dirty="0">
                <a:solidFill>
                  <a:srgbClr val="963B12"/>
                </a:solidFill>
                <a:latin typeface="MyriadPro"/>
              </a:rPr>
              <a:t>se hubiera recibido ninguna </a:t>
            </a:r>
            <a:r>
              <a:rPr lang="es-ES" sz="1400" dirty="0" smtClean="0">
                <a:solidFill>
                  <a:srgbClr val="963B12"/>
                </a:solidFill>
                <a:latin typeface="MyriadPro"/>
              </a:rPr>
              <a:t>propuesta;</a:t>
            </a:r>
            <a:endParaRPr lang="es-ES" sz="1400" dirty="0">
              <a:solidFill>
                <a:srgbClr val="963B12"/>
              </a:solidFill>
              <a:latin typeface="MyriadPro"/>
            </a:endParaRPr>
          </a:p>
        </p:txBody>
      </p:sp>
      <p:sp>
        <p:nvSpPr>
          <p:cNvPr id="7" name="6 Rectángulo"/>
          <p:cNvSpPr/>
          <p:nvPr/>
        </p:nvSpPr>
        <p:spPr>
          <a:xfrm>
            <a:off x="5212589" y="1916832"/>
            <a:ext cx="3923928" cy="523220"/>
          </a:xfrm>
          <a:prstGeom prst="rect">
            <a:avLst/>
          </a:prstGeom>
          <a:solidFill>
            <a:schemeClr val="bg1"/>
          </a:solidFill>
        </p:spPr>
        <p:txBody>
          <a:bodyPr wrap="square">
            <a:spAutoFit/>
          </a:bodyPr>
          <a:lstStyle/>
          <a:p>
            <a:r>
              <a:rPr lang="es-ES" sz="1400" dirty="0" smtClean="0">
                <a:solidFill>
                  <a:srgbClr val="963B12"/>
                </a:solidFill>
                <a:latin typeface="MyriadPro"/>
              </a:rPr>
              <a:t>2.- Todas </a:t>
            </a:r>
            <a:r>
              <a:rPr lang="es-ES" sz="1400" dirty="0">
                <a:solidFill>
                  <a:srgbClr val="963B12"/>
                </a:solidFill>
                <a:latin typeface="MyriadPro"/>
              </a:rPr>
              <a:t>las propuestas económicas hubieran superado al </a:t>
            </a:r>
            <a:r>
              <a:rPr lang="es-ES" sz="1400" dirty="0">
                <a:solidFill>
                  <a:srgbClr val="963B12"/>
                </a:solidFill>
                <a:latin typeface="MyriadPro"/>
              </a:rPr>
              <a:t>p</a:t>
            </a:r>
            <a:r>
              <a:rPr lang="es-ES" sz="1400" dirty="0" smtClean="0">
                <a:solidFill>
                  <a:srgbClr val="963B12"/>
                </a:solidFill>
                <a:latin typeface="MyriadPro"/>
              </a:rPr>
              <a:t>recio referencial;</a:t>
            </a:r>
            <a:endParaRPr lang="es-ES" sz="1400" dirty="0">
              <a:solidFill>
                <a:srgbClr val="963B12"/>
              </a:solidFill>
              <a:latin typeface="MyriadPro"/>
            </a:endParaRPr>
          </a:p>
        </p:txBody>
      </p:sp>
      <p:sp>
        <p:nvSpPr>
          <p:cNvPr id="8" name="7 Rectángulo"/>
          <p:cNvSpPr/>
          <p:nvPr/>
        </p:nvSpPr>
        <p:spPr>
          <a:xfrm>
            <a:off x="5223969" y="3033274"/>
            <a:ext cx="3920032" cy="523220"/>
          </a:xfrm>
          <a:prstGeom prst="rect">
            <a:avLst/>
          </a:prstGeom>
          <a:solidFill>
            <a:schemeClr val="bg1"/>
          </a:solidFill>
        </p:spPr>
        <p:txBody>
          <a:bodyPr wrap="square">
            <a:spAutoFit/>
          </a:bodyPr>
          <a:lstStyle/>
          <a:p>
            <a:r>
              <a:rPr lang="es-ES" sz="1400" dirty="0" smtClean="0">
                <a:solidFill>
                  <a:srgbClr val="963B12"/>
                </a:solidFill>
                <a:latin typeface="MyriadPro"/>
              </a:rPr>
              <a:t>3.- Ninguna </a:t>
            </a:r>
            <a:r>
              <a:rPr lang="es-ES" sz="1400" dirty="0">
                <a:solidFill>
                  <a:srgbClr val="963B12"/>
                </a:solidFill>
                <a:latin typeface="MyriadPro"/>
              </a:rPr>
              <a:t>propuesta hubiese cumplido lo especificado en el </a:t>
            </a:r>
            <a:r>
              <a:rPr lang="es-ES" sz="1400" dirty="0" smtClean="0">
                <a:solidFill>
                  <a:srgbClr val="963B12"/>
                </a:solidFill>
                <a:latin typeface="MyriadPro"/>
              </a:rPr>
              <a:t>DBC;</a:t>
            </a:r>
            <a:endParaRPr lang="es-ES" sz="1400" dirty="0">
              <a:solidFill>
                <a:srgbClr val="963B12"/>
              </a:solidFill>
              <a:latin typeface="MyriadPro"/>
            </a:endParaRPr>
          </a:p>
        </p:txBody>
      </p:sp>
      <p:sp>
        <p:nvSpPr>
          <p:cNvPr id="9" name="8 Rectángulo"/>
          <p:cNvSpPr/>
          <p:nvPr/>
        </p:nvSpPr>
        <p:spPr>
          <a:xfrm>
            <a:off x="5188024" y="4221088"/>
            <a:ext cx="3914245" cy="954107"/>
          </a:xfrm>
          <a:prstGeom prst="rect">
            <a:avLst/>
          </a:prstGeom>
          <a:solidFill>
            <a:schemeClr val="bg1"/>
          </a:solidFill>
        </p:spPr>
        <p:txBody>
          <a:bodyPr wrap="square">
            <a:spAutoFit/>
          </a:bodyPr>
          <a:lstStyle/>
          <a:p>
            <a:r>
              <a:rPr lang="es-ES" sz="1400" dirty="0" smtClean="0">
                <a:solidFill>
                  <a:srgbClr val="963B12"/>
                </a:solidFill>
                <a:latin typeface="MyriadPro"/>
              </a:rPr>
              <a:t>4.- Cuando </a:t>
            </a:r>
            <a:r>
              <a:rPr lang="es-ES" sz="1400" dirty="0">
                <a:solidFill>
                  <a:srgbClr val="963B12"/>
                </a:solidFill>
                <a:latin typeface="MyriadPro"/>
              </a:rPr>
              <a:t>el proponente adjudicado incumpla la presentación de documentos o desista de formalizar la contratación y no existan otras propuestas </a:t>
            </a:r>
            <a:r>
              <a:rPr lang="es-ES" sz="1400" dirty="0" smtClean="0">
                <a:solidFill>
                  <a:srgbClr val="963B12"/>
                </a:solidFill>
                <a:latin typeface="MyriadPro"/>
              </a:rPr>
              <a:t>calificadas.</a:t>
            </a:r>
            <a:endParaRPr lang="es-ES" sz="1400" dirty="0">
              <a:solidFill>
                <a:srgbClr val="963B12"/>
              </a:solidFill>
              <a:latin typeface="MyriadPro"/>
            </a:endParaRPr>
          </a:p>
        </p:txBody>
      </p:sp>
    </p:spTree>
    <p:extLst>
      <p:ext uri="{BB962C8B-B14F-4D97-AF65-F5344CB8AC3E}">
        <p14:creationId xmlns:p14="http://schemas.microsoft.com/office/powerpoint/2010/main" val="222514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https://esm.gob.bo/recursos/galeria/37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000"/>
            <a:ext cx="9108503" cy="68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0"/>
            <a:ext cx="9144000" cy="830997"/>
          </a:xfrm>
          <a:prstGeom prst="rect">
            <a:avLst/>
          </a:prstGeom>
          <a:solidFill>
            <a:schemeClr val="bg1"/>
          </a:solidFill>
        </p:spPr>
        <p:txBody>
          <a:bodyPr wrap="square">
            <a:spAutoFit/>
          </a:bodyPr>
          <a:lstStyle/>
          <a:p>
            <a:pPr algn="ctr"/>
            <a:r>
              <a:rPr lang="es-BO" sz="2400" b="1" dirty="0" smtClean="0">
                <a:solidFill>
                  <a:srgbClr val="963B12"/>
                </a:solidFill>
                <a:latin typeface="Verdana"/>
                <a:ea typeface="Times New Roman"/>
                <a:cs typeface="Times New Roman"/>
              </a:rPr>
              <a:t>LOS DOCUMENTOS QUE DEBEN PRESENTAR LOS PROPONENTES</a:t>
            </a:r>
            <a:endParaRPr lang="es-BO" sz="2400" b="1" dirty="0">
              <a:solidFill>
                <a:srgbClr val="963B12"/>
              </a:solidFill>
            </a:endParaRPr>
          </a:p>
        </p:txBody>
      </p:sp>
      <p:sp>
        <p:nvSpPr>
          <p:cNvPr id="3" name="2 Rectángulo"/>
          <p:cNvSpPr/>
          <p:nvPr/>
        </p:nvSpPr>
        <p:spPr>
          <a:xfrm>
            <a:off x="1907704" y="980727"/>
            <a:ext cx="4572000" cy="830997"/>
          </a:xfrm>
          <a:prstGeom prst="rect">
            <a:avLst/>
          </a:prstGeom>
          <a:solidFill>
            <a:schemeClr val="bg1"/>
          </a:solidFill>
        </p:spPr>
        <p:txBody>
          <a:bodyPr>
            <a:spAutoFit/>
          </a:bodyPr>
          <a:lstStyle/>
          <a:p>
            <a:pPr algn="just"/>
            <a:r>
              <a:rPr lang="es-BO" sz="1200" b="1" dirty="0">
                <a:solidFill>
                  <a:srgbClr val="963B12"/>
                </a:solidFill>
                <a:latin typeface="Verdana"/>
                <a:ea typeface="Times New Roman"/>
                <a:cs typeface="Arial"/>
              </a:rPr>
              <a:t>Formulario de Presentación de Propuesta (Formulario A-1). </a:t>
            </a:r>
            <a:r>
              <a:rPr lang="es-ES" sz="1200" dirty="0">
                <a:solidFill>
                  <a:srgbClr val="963B12"/>
                </a:solidFill>
                <a:latin typeface="Verdana"/>
                <a:ea typeface="Times New Roman"/>
                <a:cs typeface="Arial"/>
              </a:rPr>
              <a:t>Este formulario deberá consignar la firma (documento escaneado o documento firmado digitalmente)</a:t>
            </a:r>
            <a:r>
              <a:rPr lang="es-BO" sz="1200" dirty="0">
                <a:solidFill>
                  <a:srgbClr val="963B12"/>
                </a:solidFill>
                <a:latin typeface="Verdana"/>
                <a:ea typeface="Times New Roman"/>
                <a:cs typeface="Arial"/>
              </a:rPr>
              <a:t>;</a:t>
            </a:r>
            <a:endParaRPr lang="es-BO" sz="1200" dirty="0">
              <a:solidFill>
                <a:srgbClr val="963B12"/>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921718"/>
            <a:ext cx="40767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59" y="1916832"/>
            <a:ext cx="4552345"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361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esm.gob.bo/recursos/galeria/5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3823"/>
            <a:ext cx="9144000" cy="1200329"/>
          </a:xfrm>
          <a:prstGeom prst="rect">
            <a:avLst/>
          </a:prstGeom>
          <a:solidFill>
            <a:schemeClr val="bg1"/>
          </a:solidFill>
        </p:spPr>
        <p:txBody>
          <a:bodyPr wrap="square">
            <a:spAutoFit/>
          </a:bodyPr>
          <a:lstStyle/>
          <a:p>
            <a:pPr algn="ctr"/>
            <a:r>
              <a:rPr lang="es-BO" sz="2400" b="1" dirty="0">
                <a:solidFill>
                  <a:srgbClr val="963B12"/>
                </a:solidFill>
                <a:latin typeface="Verdana"/>
                <a:ea typeface="Times New Roman"/>
                <a:cs typeface="Arial"/>
              </a:rPr>
              <a:t>Formulario de Identificación del Proponente (Formulario A-2a o Formulario A-2b), según corresponda</a:t>
            </a:r>
            <a:endParaRPr lang="es-BO" sz="2400" b="1" dirty="0">
              <a:solidFill>
                <a:srgbClr val="963B12"/>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449999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12776"/>
            <a:ext cx="449767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740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s://esm.gob.bo/recursos/galeria/5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44624"/>
            <a:ext cx="4464496" cy="646331"/>
          </a:xfrm>
          <a:prstGeom prst="rect">
            <a:avLst/>
          </a:prstGeom>
          <a:solidFill>
            <a:schemeClr val="bg1"/>
          </a:solidFill>
        </p:spPr>
        <p:txBody>
          <a:bodyPr wrap="square">
            <a:spAutoFit/>
          </a:bodyPr>
          <a:lstStyle/>
          <a:p>
            <a:pPr algn="ctr">
              <a:spcAft>
                <a:spcPts val="0"/>
              </a:spcAft>
            </a:pPr>
            <a:r>
              <a:rPr lang="es-BO" b="1" dirty="0">
                <a:solidFill>
                  <a:srgbClr val="963B12"/>
                </a:solidFill>
                <a:latin typeface="Verdana"/>
                <a:ea typeface="Times New Roman"/>
                <a:cs typeface="Arial"/>
              </a:rPr>
              <a:t>FORMULARIO C-1</a:t>
            </a:r>
            <a:endParaRPr lang="es-BO" sz="1600" dirty="0">
              <a:solidFill>
                <a:srgbClr val="963B12"/>
              </a:solidFill>
              <a:latin typeface="Verdana"/>
              <a:ea typeface="Times New Roman"/>
              <a:cs typeface="Times New Roman"/>
            </a:endParaRPr>
          </a:p>
          <a:p>
            <a:pPr algn="ctr">
              <a:spcAft>
                <a:spcPts val="0"/>
              </a:spcAft>
            </a:pPr>
            <a:r>
              <a:rPr lang="es-BO" b="1" dirty="0">
                <a:solidFill>
                  <a:srgbClr val="963B12"/>
                </a:solidFill>
                <a:latin typeface="Verdana"/>
                <a:ea typeface="Times New Roman"/>
                <a:cs typeface="Arial"/>
              </a:rPr>
              <a:t>TÉRMINOS DE REFERENCIA</a:t>
            </a:r>
            <a:endParaRPr lang="es-BO" sz="1600" dirty="0">
              <a:solidFill>
                <a:srgbClr val="963B12"/>
              </a:solidFill>
              <a:effectLst/>
              <a:latin typeface="Verdana"/>
              <a:ea typeface="Times New Roman"/>
              <a:cs typeface="Times New Roman"/>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59600"/>
            <a:ext cx="4608511" cy="5753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4823520" y="44624"/>
            <a:ext cx="4297624" cy="646331"/>
          </a:xfrm>
          <a:prstGeom prst="rect">
            <a:avLst/>
          </a:prstGeom>
          <a:solidFill>
            <a:schemeClr val="bg1"/>
          </a:solidFill>
          <a:ln>
            <a:solidFill>
              <a:schemeClr val="bg1"/>
            </a:solidFill>
          </a:ln>
        </p:spPr>
        <p:txBody>
          <a:bodyPr wrap="square">
            <a:spAutoFit/>
          </a:bodyPr>
          <a:lstStyle/>
          <a:p>
            <a:pPr algn="ctr">
              <a:spcAft>
                <a:spcPts val="0"/>
              </a:spcAft>
            </a:pPr>
            <a:r>
              <a:rPr lang="es-BO" b="1" dirty="0">
                <a:solidFill>
                  <a:srgbClr val="963B12"/>
                </a:solidFill>
                <a:latin typeface="Verdana"/>
                <a:ea typeface="Times New Roman"/>
                <a:cs typeface="Arial"/>
              </a:rPr>
              <a:t>FORMULARIO C-1</a:t>
            </a:r>
            <a:endParaRPr lang="es-BO" sz="1600" dirty="0">
              <a:solidFill>
                <a:srgbClr val="963B12"/>
              </a:solidFill>
              <a:latin typeface="Verdana"/>
              <a:ea typeface="Times New Roman"/>
              <a:cs typeface="Times New Roman"/>
            </a:endParaRPr>
          </a:p>
          <a:p>
            <a:pPr algn="ctr">
              <a:spcAft>
                <a:spcPts val="0"/>
              </a:spcAft>
            </a:pPr>
            <a:r>
              <a:rPr lang="es-BO" b="1" dirty="0">
                <a:solidFill>
                  <a:srgbClr val="963B12"/>
                </a:solidFill>
                <a:latin typeface="Verdana"/>
                <a:ea typeface="Times New Roman"/>
                <a:cs typeface="Arial"/>
              </a:rPr>
              <a:t>ESPECIFICACIONES TÉCNICAS</a:t>
            </a:r>
            <a:endParaRPr lang="es-BO" sz="1600" dirty="0">
              <a:solidFill>
                <a:srgbClr val="963B12"/>
              </a:solidFill>
              <a:effectLst/>
              <a:latin typeface="Verdana"/>
              <a:ea typeface="Times New Roman"/>
              <a:cs typeface="Times New Roman"/>
            </a:endParaRP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052736"/>
            <a:ext cx="445995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820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esm.gob.bo/recursos/galeria/5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7504" y="116632"/>
            <a:ext cx="4320480" cy="923330"/>
          </a:xfrm>
          <a:prstGeom prst="rect">
            <a:avLst/>
          </a:prstGeom>
          <a:solidFill>
            <a:schemeClr val="bg1"/>
          </a:solidFill>
        </p:spPr>
        <p:txBody>
          <a:bodyPr wrap="square">
            <a:spAutoFit/>
          </a:bodyPr>
          <a:lstStyle/>
          <a:p>
            <a:pPr algn="just"/>
            <a:r>
              <a:rPr lang="es-BO" b="1" dirty="0">
                <a:solidFill>
                  <a:srgbClr val="963B12"/>
                </a:solidFill>
                <a:latin typeface="Verdana"/>
                <a:ea typeface="Times New Roman"/>
                <a:cs typeface="Arial"/>
              </a:rPr>
              <a:t>C</a:t>
            </a:r>
            <a:r>
              <a:rPr lang="es-BO" b="1" dirty="0" smtClean="0">
                <a:solidFill>
                  <a:srgbClr val="963B12"/>
                </a:solidFill>
                <a:latin typeface="Verdana"/>
                <a:ea typeface="Times New Roman"/>
                <a:cs typeface="Arial"/>
              </a:rPr>
              <a:t>uando </a:t>
            </a:r>
            <a:r>
              <a:rPr lang="es-BO" b="1" dirty="0">
                <a:solidFill>
                  <a:srgbClr val="963B12"/>
                </a:solidFill>
                <a:latin typeface="Verdana"/>
                <a:ea typeface="Times New Roman"/>
                <a:cs typeface="Arial"/>
              </a:rPr>
              <a:t>corresponda el Formulario de Condiciones Adicionales (Formulario C-2);</a:t>
            </a:r>
            <a:endParaRPr lang="es-BO" b="1" dirty="0">
              <a:solidFill>
                <a:srgbClr val="963B12"/>
              </a:solidFill>
            </a:endParaRPr>
          </a:p>
        </p:txBody>
      </p:sp>
      <p:sp>
        <p:nvSpPr>
          <p:cNvPr id="3" name="2 Rectángulo"/>
          <p:cNvSpPr/>
          <p:nvPr/>
        </p:nvSpPr>
        <p:spPr>
          <a:xfrm>
            <a:off x="4860032" y="13359"/>
            <a:ext cx="4283968" cy="2893100"/>
          </a:xfrm>
          <a:prstGeom prst="rect">
            <a:avLst/>
          </a:prstGeom>
          <a:solidFill>
            <a:schemeClr val="bg1"/>
          </a:solidFill>
        </p:spPr>
        <p:txBody>
          <a:bodyPr wrap="square">
            <a:spAutoFit/>
          </a:bodyPr>
          <a:lstStyle/>
          <a:p>
            <a:pPr algn="just"/>
            <a:r>
              <a:rPr lang="es-BO" sz="1400" b="1" dirty="0" smtClean="0">
                <a:solidFill>
                  <a:srgbClr val="963B12"/>
                </a:solidFill>
                <a:latin typeface="Verdana"/>
                <a:ea typeface="Times New Roman"/>
                <a:cs typeface="Arial"/>
              </a:rPr>
              <a:t>Garantía </a:t>
            </a:r>
            <a:r>
              <a:rPr lang="es-BO" sz="1400" b="1" dirty="0">
                <a:solidFill>
                  <a:srgbClr val="963B12"/>
                </a:solidFill>
                <a:latin typeface="Verdana"/>
                <a:ea typeface="Times New Roman"/>
                <a:cs typeface="Arial"/>
              </a:rPr>
              <a:t>de Seriedad de Propuesta</a:t>
            </a:r>
            <a:r>
              <a:rPr lang="es-BO" sz="1400" dirty="0">
                <a:solidFill>
                  <a:srgbClr val="963B12"/>
                </a:solidFill>
                <a:latin typeface="Verdana"/>
                <a:ea typeface="Times New Roman"/>
                <a:cs typeface="Arial"/>
              </a:rPr>
              <a:t>, </a:t>
            </a:r>
            <a:r>
              <a:rPr lang="es-BO" sz="1400" dirty="0" smtClean="0">
                <a:solidFill>
                  <a:srgbClr val="963B12"/>
                </a:solidFill>
                <a:latin typeface="Verdana"/>
                <a:ea typeface="Times New Roman"/>
                <a:cs typeface="Arial"/>
              </a:rPr>
              <a:t>esta </a:t>
            </a:r>
            <a:r>
              <a:rPr lang="es-BO" sz="1400" dirty="0">
                <a:solidFill>
                  <a:srgbClr val="963B12"/>
                </a:solidFill>
                <a:latin typeface="Verdana"/>
                <a:ea typeface="Times New Roman"/>
                <a:cs typeface="Arial"/>
              </a:rPr>
              <a:t>deberá ser presentada en original, equivalente al uno por ciento (1%) del Precio Referencial de la contratación. </a:t>
            </a:r>
            <a:r>
              <a:rPr lang="es-BO" sz="1400" dirty="0">
                <a:solidFill>
                  <a:srgbClr val="963B12"/>
                </a:solidFill>
                <a:latin typeface="Verdana"/>
                <a:ea typeface="Times New Roman"/>
                <a:cs typeface="Times New Roman"/>
              </a:rPr>
              <a:t>La vigencia de esta garantía deberá exceder en treinta (30) días calendario al plazo de validez de la propuesta establecida en el numeral 11.3 del presente DBC, computables a partir de la apertura </a:t>
            </a:r>
            <a:r>
              <a:rPr lang="es-BO" sz="1400" dirty="0">
                <a:solidFill>
                  <a:srgbClr val="963B12"/>
                </a:solidFill>
                <a:latin typeface="Verdana"/>
                <a:ea typeface="Times New Roman"/>
                <a:cs typeface="Arial"/>
              </a:rPr>
              <a:t>de propuestas y que cumpla con las características de renovable, irrevocable y de ejecución inmediata, emitida a nombre de la entidad convocante o depósito por concepto de Garantía de Seriedad de </a:t>
            </a:r>
            <a:r>
              <a:rPr lang="es-BO" sz="1400" dirty="0" smtClean="0">
                <a:solidFill>
                  <a:srgbClr val="963B12"/>
                </a:solidFill>
                <a:latin typeface="Verdana"/>
                <a:ea typeface="Times New Roman"/>
                <a:cs typeface="Arial"/>
              </a:rPr>
              <a:t>Propuesta.</a:t>
            </a:r>
            <a:endParaRPr lang="es-BO" sz="1400" dirty="0">
              <a:solidFill>
                <a:srgbClr val="963B12"/>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40" y="1194488"/>
            <a:ext cx="4658784" cy="5474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356992"/>
            <a:ext cx="3904573" cy="298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728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esm.gob.bo/recursos/galeria/4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 y="1"/>
            <a:ext cx="9136008" cy="685458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547664" y="188640"/>
            <a:ext cx="4572000" cy="646331"/>
          </a:xfrm>
          <a:prstGeom prst="rect">
            <a:avLst/>
          </a:prstGeom>
          <a:solidFill>
            <a:schemeClr val="bg1"/>
          </a:solidFill>
        </p:spPr>
        <p:txBody>
          <a:bodyPr>
            <a:spAutoFit/>
          </a:bodyPr>
          <a:lstStyle/>
          <a:p>
            <a:pPr algn="ctr">
              <a:spcAft>
                <a:spcPts val="0"/>
              </a:spcAft>
            </a:pPr>
            <a:r>
              <a:rPr lang="es-BO" b="1" dirty="0">
                <a:solidFill>
                  <a:srgbClr val="963B12"/>
                </a:solidFill>
                <a:latin typeface="Verdana"/>
                <a:ea typeface="Times New Roman"/>
                <a:cs typeface="Arial"/>
              </a:rPr>
              <a:t>PRESENTACIÓN, SUBASTA Y APERTURA DE PROPUESTAS</a:t>
            </a:r>
            <a:endParaRPr lang="es-BO" sz="1600" dirty="0">
              <a:solidFill>
                <a:srgbClr val="963B12"/>
              </a:solidFill>
              <a:effectLst/>
              <a:latin typeface="Verdana"/>
              <a:ea typeface="Times New Roman"/>
              <a:cs typeface="Times New Roman"/>
            </a:endParaRPr>
          </a:p>
        </p:txBody>
      </p:sp>
      <p:sp>
        <p:nvSpPr>
          <p:cNvPr id="3" name="2 Rectángulo"/>
          <p:cNvSpPr/>
          <p:nvPr/>
        </p:nvSpPr>
        <p:spPr>
          <a:xfrm>
            <a:off x="-13656" y="1240440"/>
            <a:ext cx="6385856" cy="738664"/>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1</a:t>
            </a:r>
            <a:r>
              <a:rPr lang="es-ES" sz="1400" dirty="0" smtClean="0">
                <a:solidFill>
                  <a:srgbClr val="963B12"/>
                </a:solidFill>
                <a:latin typeface="Verdana"/>
                <a:ea typeface="Times New Roman"/>
                <a:cs typeface="Times New Roman"/>
              </a:rPr>
              <a:t>.- El </a:t>
            </a:r>
            <a:r>
              <a:rPr lang="es-ES" sz="1400" dirty="0">
                <a:solidFill>
                  <a:srgbClr val="963B12"/>
                </a:solidFill>
                <a:latin typeface="Verdana"/>
                <a:ea typeface="Times New Roman"/>
                <a:cs typeface="Times New Roman"/>
              </a:rPr>
              <a:t>Proponente debe autentificarse mediante sus credenciales de acceso al RUPE y seleccionar el proceso de contratación en el que desea participar según el </a:t>
            </a:r>
            <a:r>
              <a:rPr lang="es-ES" sz="1400" dirty="0" smtClean="0">
                <a:solidFill>
                  <a:srgbClr val="963B12"/>
                </a:solidFill>
                <a:latin typeface="Verdana"/>
                <a:ea typeface="Times New Roman"/>
                <a:cs typeface="Times New Roman"/>
              </a:rPr>
              <a:t>CUCE.</a:t>
            </a:r>
            <a:endParaRPr lang="es-BO" sz="1400" dirty="0">
              <a:solidFill>
                <a:srgbClr val="963B12"/>
              </a:solidFill>
            </a:endParaRPr>
          </a:p>
        </p:txBody>
      </p:sp>
      <p:sp>
        <p:nvSpPr>
          <p:cNvPr id="4" name="3 Rectángulo"/>
          <p:cNvSpPr/>
          <p:nvPr/>
        </p:nvSpPr>
        <p:spPr>
          <a:xfrm>
            <a:off x="7992" y="2204864"/>
            <a:ext cx="6796256" cy="954107"/>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2.- Una </a:t>
            </a:r>
            <a:r>
              <a:rPr lang="es-ES" sz="1400" dirty="0">
                <a:solidFill>
                  <a:srgbClr val="963B12"/>
                </a:solidFill>
                <a:latin typeface="Verdana"/>
                <a:ea typeface="Times New Roman"/>
                <a:cs typeface="Times New Roman"/>
              </a:rPr>
              <a:t>vez ingresado a la sección para la presentación de propuestas debe verificar los datos generales consignados y registrar la información establecida en el numeral 11 del presente DBC, así como el registro de los márgenes de preferencia si </a:t>
            </a:r>
            <a:r>
              <a:rPr lang="es-ES" sz="1400" dirty="0" smtClean="0">
                <a:solidFill>
                  <a:srgbClr val="963B12"/>
                </a:solidFill>
                <a:latin typeface="Verdana"/>
                <a:ea typeface="Times New Roman"/>
                <a:cs typeface="Times New Roman"/>
              </a:rPr>
              <a:t>corresponden.</a:t>
            </a:r>
            <a:endParaRPr lang="es-BO" sz="1400" dirty="0">
              <a:solidFill>
                <a:srgbClr val="963B12"/>
              </a:solidFill>
            </a:endParaRPr>
          </a:p>
        </p:txBody>
      </p:sp>
      <p:sp>
        <p:nvSpPr>
          <p:cNvPr id="5" name="4 Rectángulo"/>
          <p:cNvSpPr/>
          <p:nvPr/>
        </p:nvSpPr>
        <p:spPr>
          <a:xfrm>
            <a:off x="7992" y="3410416"/>
            <a:ext cx="7588344" cy="954107"/>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3.-Todos </a:t>
            </a:r>
            <a:r>
              <a:rPr lang="es-ES" sz="1400" dirty="0">
                <a:solidFill>
                  <a:srgbClr val="963B12"/>
                </a:solidFill>
                <a:latin typeface="Verdana"/>
                <a:ea typeface="Times New Roman"/>
                <a:cs typeface="Times New Roman"/>
              </a:rPr>
              <a:t>los documentos enviados y la información de precios registrados son encriptados por el sistema y no podrán ser visualizados hasta que se realice la apertura de propuestas en la fecha y hora establecida en el cronograma de plazos del </a:t>
            </a:r>
            <a:r>
              <a:rPr lang="es-ES" sz="1400" dirty="0" smtClean="0">
                <a:solidFill>
                  <a:srgbClr val="963B12"/>
                </a:solidFill>
                <a:latin typeface="Verdana"/>
                <a:ea typeface="Times New Roman"/>
                <a:cs typeface="Times New Roman"/>
              </a:rPr>
              <a:t>DBC.</a:t>
            </a:r>
            <a:endParaRPr lang="es-BO" sz="1400" dirty="0">
              <a:solidFill>
                <a:srgbClr val="963B12"/>
              </a:solidFill>
            </a:endParaRPr>
          </a:p>
        </p:txBody>
      </p:sp>
      <p:sp>
        <p:nvSpPr>
          <p:cNvPr id="6" name="5 Rectángulo"/>
          <p:cNvSpPr/>
          <p:nvPr/>
        </p:nvSpPr>
        <p:spPr>
          <a:xfrm>
            <a:off x="7992" y="4679267"/>
            <a:ext cx="7956884" cy="523220"/>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4.- El </a:t>
            </a:r>
            <a:r>
              <a:rPr lang="es-ES" sz="1400" dirty="0">
                <a:solidFill>
                  <a:srgbClr val="963B12"/>
                </a:solidFill>
                <a:latin typeface="Verdana"/>
                <a:ea typeface="Times New Roman"/>
                <a:cs typeface="Times New Roman"/>
              </a:rPr>
              <a:t>proponente deberá aceptar las condiciones del sistema para la presentación de propuestas electrónicas y enviar su </a:t>
            </a:r>
            <a:r>
              <a:rPr lang="es-ES" sz="1400" dirty="0" smtClean="0">
                <a:solidFill>
                  <a:srgbClr val="963B12"/>
                </a:solidFill>
                <a:latin typeface="Verdana"/>
                <a:ea typeface="Times New Roman"/>
                <a:cs typeface="Times New Roman"/>
              </a:rPr>
              <a:t>propuesta.</a:t>
            </a:r>
            <a:endParaRPr lang="es-BO" sz="1400" dirty="0">
              <a:solidFill>
                <a:srgbClr val="963B12"/>
              </a:solidFill>
            </a:endParaRPr>
          </a:p>
        </p:txBody>
      </p:sp>
      <p:sp>
        <p:nvSpPr>
          <p:cNvPr id="7" name="6 Rectángulo"/>
          <p:cNvSpPr/>
          <p:nvPr/>
        </p:nvSpPr>
        <p:spPr>
          <a:xfrm>
            <a:off x="7992" y="5517232"/>
            <a:ext cx="8424936" cy="1169551"/>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5.- Cuando </a:t>
            </a:r>
            <a:r>
              <a:rPr lang="es-ES" sz="1400" dirty="0">
                <a:solidFill>
                  <a:srgbClr val="963B12"/>
                </a:solidFill>
                <a:latin typeface="Verdana"/>
                <a:ea typeface="Times New Roman"/>
                <a:cs typeface="Times New Roman"/>
              </a:rPr>
              <a:t>en la presentación de propuestas electrónicas se haya considerado utilizar la Garantía de Seriedad de Propuesta, </a:t>
            </a:r>
            <a:r>
              <a:rPr lang="es-ES" sz="1400" dirty="0" smtClean="0">
                <a:solidFill>
                  <a:srgbClr val="963B12"/>
                </a:solidFill>
                <a:latin typeface="Verdana"/>
                <a:ea typeface="Times New Roman"/>
                <a:cs typeface="Times New Roman"/>
              </a:rPr>
              <a:t>esta </a:t>
            </a:r>
            <a:r>
              <a:rPr lang="es-ES" sz="1400" dirty="0">
                <a:solidFill>
                  <a:srgbClr val="963B12"/>
                </a:solidFill>
                <a:latin typeface="Verdana"/>
                <a:ea typeface="Times New Roman"/>
                <a:cs typeface="Times New Roman"/>
              </a:rPr>
              <a:t>deberá ser presentada en sobre cerrado y con cinta adhesiva transparente sobre las firmas y sellos, dirigido a la entidad convocante, citando el Número de Proceso, el Código Único de Contrataciones Estatales (CUCE) y el objeto de la </a:t>
            </a:r>
            <a:r>
              <a:rPr lang="es-ES" sz="1400" dirty="0" smtClean="0">
                <a:solidFill>
                  <a:srgbClr val="963B12"/>
                </a:solidFill>
                <a:latin typeface="Verdana"/>
                <a:ea typeface="Times New Roman"/>
                <a:cs typeface="Times New Roman"/>
              </a:rPr>
              <a:t>Convocatoria.</a:t>
            </a:r>
            <a:endParaRPr lang="es-BO" sz="1400" dirty="0">
              <a:solidFill>
                <a:srgbClr val="963B12"/>
              </a:solidFill>
            </a:endParaRPr>
          </a:p>
        </p:txBody>
      </p:sp>
    </p:spTree>
    <p:extLst>
      <p:ext uri="{BB962C8B-B14F-4D97-AF65-F5344CB8AC3E}">
        <p14:creationId xmlns:p14="http://schemas.microsoft.com/office/powerpoint/2010/main" val="1226038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sm.gob.bo/recursos/galeria/10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 y="-27384"/>
            <a:ext cx="9145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57071" y="55948"/>
            <a:ext cx="3631059" cy="646331"/>
          </a:xfrm>
          <a:prstGeom prst="rect">
            <a:avLst/>
          </a:prstGeom>
        </p:spPr>
        <p:txBody>
          <a:bodyPr wrap="none">
            <a:spAutoFit/>
          </a:bodyPr>
          <a:lstStyle/>
          <a:p>
            <a:r>
              <a:rPr lang="es-BO" sz="3600" b="1" dirty="0">
                <a:solidFill>
                  <a:srgbClr val="963B12"/>
                </a:solidFill>
              </a:rPr>
              <a:t>PROPONENTES</a:t>
            </a:r>
          </a:p>
        </p:txBody>
      </p:sp>
      <p:sp>
        <p:nvSpPr>
          <p:cNvPr id="5" name="4 Rectángulo"/>
          <p:cNvSpPr/>
          <p:nvPr/>
        </p:nvSpPr>
        <p:spPr>
          <a:xfrm>
            <a:off x="1" y="813333"/>
            <a:ext cx="3347863" cy="1169551"/>
          </a:xfrm>
          <a:prstGeom prst="rect">
            <a:avLst/>
          </a:prstGeom>
          <a:solidFill>
            <a:schemeClr val="bg1"/>
          </a:solidFill>
        </p:spPr>
        <p:txBody>
          <a:bodyPr wrap="square">
            <a:spAutoFit/>
          </a:bodyPr>
          <a:lstStyle/>
          <a:p>
            <a:r>
              <a:rPr lang="es-ES" sz="1400" dirty="0" smtClean="0">
                <a:solidFill>
                  <a:srgbClr val="963B12"/>
                </a:solidFill>
                <a:latin typeface="Verdana" panose="020B0604030504040204" pitchFamily="34" charset="0"/>
                <a:ea typeface="Verdana" panose="020B0604030504040204" pitchFamily="34" charset="0"/>
              </a:rPr>
              <a:t>1.- Personas </a:t>
            </a:r>
            <a:r>
              <a:rPr lang="es-ES" sz="1400" dirty="0">
                <a:solidFill>
                  <a:srgbClr val="963B12"/>
                </a:solidFill>
                <a:latin typeface="Verdana" panose="020B0604030504040204" pitchFamily="34" charset="0"/>
                <a:ea typeface="Verdana" panose="020B0604030504040204" pitchFamily="34" charset="0"/>
              </a:rPr>
              <a:t>naturales en la modalidad ANPE; en </a:t>
            </a:r>
            <a:r>
              <a:rPr lang="es-ES" sz="1400" dirty="0" smtClean="0">
                <a:solidFill>
                  <a:srgbClr val="963B12"/>
                </a:solidFill>
                <a:latin typeface="Verdana" panose="020B0604030504040204" pitchFamily="34" charset="0"/>
                <a:ea typeface="Verdana" panose="020B0604030504040204" pitchFamily="34" charset="0"/>
              </a:rPr>
              <a:t>licitación </a:t>
            </a:r>
            <a:r>
              <a:rPr lang="es-ES" sz="1400" dirty="0">
                <a:solidFill>
                  <a:srgbClr val="963B12"/>
                </a:solidFill>
                <a:latin typeface="Verdana" panose="020B0604030504040204" pitchFamily="34" charset="0"/>
                <a:ea typeface="Verdana" panose="020B0604030504040204" pitchFamily="34" charset="0"/>
              </a:rPr>
              <a:t>p</a:t>
            </a:r>
            <a:r>
              <a:rPr lang="es-ES" sz="1400" dirty="0" smtClean="0">
                <a:solidFill>
                  <a:srgbClr val="963B12"/>
                </a:solidFill>
                <a:latin typeface="Verdana" panose="020B0604030504040204" pitchFamily="34" charset="0"/>
                <a:ea typeface="Verdana" panose="020B0604030504040204" pitchFamily="34" charset="0"/>
              </a:rPr>
              <a:t>ública solo </a:t>
            </a:r>
            <a:r>
              <a:rPr lang="es-ES" sz="1400" dirty="0">
                <a:solidFill>
                  <a:srgbClr val="963B12"/>
                </a:solidFill>
                <a:latin typeface="Verdana" panose="020B0604030504040204" pitchFamily="34" charset="0"/>
                <a:ea typeface="Verdana" panose="020B0604030504040204" pitchFamily="34" charset="0"/>
              </a:rPr>
              <a:t>cuando se trate de adquisición o arrendamiento de bienes inmuebles;</a:t>
            </a:r>
          </a:p>
        </p:txBody>
      </p:sp>
      <p:sp>
        <p:nvSpPr>
          <p:cNvPr id="6" name="5 Rectángulo"/>
          <p:cNvSpPr/>
          <p:nvPr/>
        </p:nvSpPr>
        <p:spPr>
          <a:xfrm>
            <a:off x="3563888" y="1256237"/>
            <a:ext cx="2448272" cy="307777"/>
          </a:xfrm>
          <a:prstGeom prst="rect">
            <a:avLst/>
          </a:prstGeom>
          <a:solidFill>
            <a:schemeClr val="bg1"/>
          </a:solidFill>
        </p:spPr>
        <p:txBody>
          <a:bodyPr wrap="square">
            <a:spAutoFit/>
          </a:bodyPr>
          <a:lstStyle/>
          <a:p>
            <a:r>
              <a:rPr lang="es-BO" sz="1400" dirty="0" smtClean="0">
                <a:solidFill>
                  <a:srgbClr val="963B12"/>
                </a:solidFill>
                <a:latin typeface="MyriadPro"/>
              </a:rPr>
              <a:t>2.- Personas </a:t>
            </a:r>
            <a:r>
              <a:rPr lang="es-BO" sz="1400" dirty="0">
                <a:solidFill>
                  <a:srgbClr val="963B12"/>
                </a:solidFill>
                <a:latin typeface="MyriadPro"/>
              </a:rPr>
              <a:t>jurídicas; </a:t>
            </a:r>
          </a:p>
        </p:txBody>
      </p:sp>
      <p:sp>
        <p:nvSpPr>
          <p:cNvPr id="7" name="6 Rectángulo"/>
          <p:cNvSpPr/>
          <p:nvPr/>
        </p:nvSpPr>
        <p:spPr>
          <a:xfrm>
            <a:off x="6360832" y="1330226"/>
            <a:ext cx="2736304" cy="307777"/>
          </a:xfrm>
          <a:prstGeom prst="rect">
            <a:avLst/>
          </a:prstGeom>
          <a:solidFill>
            <a:schemeClr val="bg1"/>
          </a:solidFill>
        </p:spPr>
        <p:txBody>
          <a:bodyPr wrap="square">
            <a:spAutoFit/>
          </a:bodyPr>
          <a:lstStyle/>
          <a:p>
            <a:r>
              <a:rPr lang="es-BO" sz="1400" dirty="0" smtClean="0">
                <a:solidFill>
                  <a:srgbClr val="963B12"/>
                </a:solidFill>
                <a:latin typeface="MyriadPro"/>
              </a:rPr>
              <a:t>3.- Micro </a:t>
            </a:r>
            <a:r>
              <a:rPr lang="es-BO" sz="1400" dirty="0">
                <a:solidFill>
                  <a:srgbClr val="963B12"/>
                </a:solidFill>
                <a:latin typeface="MyriadPro"/>
              </a:rPr>
              <a:t>y </a:t>
            </a:r>
            <a:r>
              <a:rPr lang="es-BO" sz="1400" dirty="0" smtClean="0">
                <a:solidFill>
                  <a:srgbClr val="963B12"/>
                </a:solidFill>
                <a:latin typeface="MyriadPro"/>
              </a:rPr>
              <a:t>pequeñas </a:t>
            </a:r>
            <a:r>
              <a:rPr lang="es-BO" sz="1400" dirty="0">
                <a:solidFill>
                  <a:srgbClr val="963B12"/>
                </a:solidFill>
                <a:latin typeface="MyriadPro"/>
              </a:rPr>
              <a:t>e</a:t>
            </a:r>
            <a:r>
              <a:rPr lang="es-BO" sz="1400" dirty="0" smtClean="0">
                <a:solidFill>
                  <a:srgbClr val="963B12"/>
                </a:solidFill>
                <a:latin typeface="MyriadPro"/>
              </a:rPr>
              <a:t>mpresas</a:t>
            </a:r>
            <a:r>
              <a:rPr lang="es-BO" sz="1400" dirty="0">
                <a:solidFill>
                  <a:srgbClr val="963B12"/>
                </a:solidFill>
                <a:latin typeface="MyriadPro"/>
              </a:rPr>
              <a:t>; </a:t>
            </a:r>
          </a:p>
        </p:txBody>
      </p:sp>
      <p:sp>
        <p:nvSpPr>
          <p:cNvPr id="8" name="7 Rectángulo"/>
          <p:cNvSpPr/>
          <p:nvPr/>
        </p:nvSpPr>
        <p:spPr>
          <a:xfrm>
            <a:off x="3203848" y="2447310"/>
            <a:ext cx="3347863" cy="523220"/>
          </a:xfrm>
          <a:prstGeom prst="rect">
            <a:avLst/>
          </a:prstGeom>
          <a:solidFill>
            <a:schemeClr val="bg1"/>
          </a:solidFill>
        </p:spPr>
        <p:txBody>
          <a:bodyPr wrap="square">
            <a:spAutoFit/>
          </a:bodyPr>
          <a:lstStyle/>
          <a:p>
            <a:r>
              <a:rPr lang="es-ES" sz="1400" dirty="0" smtClean="0">
                <a:solidFill>
                  <a:srgbClr val="963B12"/>
                </a:solidFill>
                <a:latin typeface="Verdana" panose="020B0604030504040204" pitchFamily="34" charset="0"/>
                <a:ea typeface="Verdana" panose="020B0604030504040204" pitchFamily="34" charset="0"/>
              </a:rPr>
              <a:t>4.- Asociaciones </a:t>
            </a:r>
            <a:r>
              <a:rPr lang="es-ES" sz="1400" dirty="0">
                <a:solidFill>
                  <a:srgbClr val="963B12"/>
                </a:solidFill>
                <a:latin typeface="Verdana" panose="020B0604030504040204" pitchFamily="34" charset="0"/>
                <a:ea typeface="Verdana" panose="020B0604030504040204" pitchFamily="34" charset="0"/>
              </a:rPr>
              <a:t>de Pequeños Productores Urbanos y Rurales; </a:t>
            </a:r>
          </a:p>
        </p:txBody>
      </p:sp>
      <p:sp>
        <p:nvSpPr>
          <p:cNvPr id="9" name="8 Rectángulo"/>
          <p:cNvSpPr/>
          <p:nvPr/>
        </p:nvSpPr>
        <p:spPr>
          <a:xfrm>
            <a:off x="3690156" y="3284984"/>
            <a:ext cx="3546139" cy="523220"/>
          </a:xfrm>
          <a:prstGeom prst="rect">
            <a:avLst/>
          </a:prstGeom>
          <a:solidFill>
            <a:schemeClr val="bg1"/>
          </a:solidFill>
        </p:spPr>
        <p:txBody>
          <a:bodyPr wrap="square">
            <a:spAutoFit/>
          </a:bodyPr>
          <a:lstStyle/>
          <a:p>
            <a:r>
              <a:rPr lang="es-BO" sz="1400" dirty="0" smtClean="0">
                <a:solidFill>
                  <a:srgbClr val="963B12"/>
                </a:solidFill>
                <a:latin typeface="MyriadPro"/>
              </a:rPr>
              <a:t>4.- Organizaciones </a:t>
            </a:r>
            <a:r>
              <a:rPr lang="es-BO" sz="1400" dirty="0">
                <a:solidFill>
                  <a:srgbClr val="963B12"/>
                </a:solidFill>
                <a:latin typeface="MyriadPro"/>
              </a:rPr>
              <a:t>Económicas Campesinas – OECAS; </a:t>
            </a:r>
          </a:p>
        </p:txBody>
      </p:sp>
      <p:sp>
        <p:nvSpPr>
          <p:cNvPr id="10" name="9 Rectángulo"/>
          <p:cNvSpPr/>
          <p:nvPr/>
        </p:nvSpPr>
        <p:spPr>
          <a:xfrm>
            <a:off x="4272600" y="4108430"/>
            <a:ext cx="2555776" cy="307777"/>
          </a:xfrm>
          <a:prstGeom prst="rect">
            <a:avLst/>
          </a:prstGeom>
          <a:solidFill>
            <a:schemeClr val="bg1"/>
          </a:solidFill>
        </p:spPr>
        <p:txBody>
          <a:bodyPr wrap="square">
            <a:spAutoFit/>
          </a:bodyPr>
          <a:lstStyle/>
          <a:p>
            <a:r>
              <a:rPr lang="es-BO" sz="1400" dirty="0" smtClean="0">
                <a:solidFill>
                  <a:srgbClr val="963B12"/>
                </a:solidFill>
                <a:latin typeface="MyriadPro"/>
              </a:rPr>
              <a:t>5.- Cooperativas</a:t>
            </a:r>
            <a:r>
              <a:rPr lang="es-BO" sz="1400" dirty="0">
                <a:solidFill>
                  <a:srgbClr val="963B12"/>
                </a:solidFill>
                <a:latin typeface="MyriadPro"/>
              </a:rPr>
              <a:t>; </a:t>
            </a:r>
          </a:p>
        </p:txBody>
      </p:sp>
      <p:sp>
        <p:nvSpPr>
          <p:cNvPr id="11" name="10 Rectángulo"/>
          <p:cNvSpPr/>
          <p:nvPr/>
        </p:nvSpPr>
        <p:spPr>
          <a:xfrm>
            <a:off x="4863616" y="4869160"/>
            <a:ext cx="4176464" cy="738664"/>
          </a:xfrm>
          <a:prstGeom prst="rect">
            <a:avLst/>
          </a:prstGeom>
          <a:solidFill>
            <a:schemeClr val="bg1"/>
          </a:solidFill>
        </p:spPr>
        <p:txBody>
          <a:bodyPr wrap="square">
            <a:spAutoFit/>
          </a:bodyPr>
          <a:lstStyle/>
          <a:p>
            <a:r>
              <a:rPr lang="es-ES" sz="1400" dirty="0" smtClean="0">
                <a:solidFill>
                  <a:srgbClr val="963B12"/>
                </a:solidFill>
                <a:latin typeface="MyriadPro"/>
              </a:rPr>
              <a:t>6.- Empresas </a:t>
            </a:r>
            <a:r>
              <a:rPr lang="es-ES" sz="1400" dirty="0">
                <a:solidFill>
                  <a:srgbClr val="963B12"/>
                </a:solidFill>
                <a:latin typeface="MyriadPro"/>
              </a:rPr>
              <a:t>Públicas, Empresas Públicas Nacionales Estratégicas y Empresas con Participación Estatal </a:t>
            </a:r>
            <a:r>
              <a:rPr lang="es-ES" sz="1400" dirty="0" smtClean="0">
                <a:solidFill>
                  <a:srgbClr val="963B12"/>
                </a:solidFill>
                <a:latin typeface="MyriadPro"/>
              </a:rPr>
              <a:t>Mayoritaria.</a:t>
            </a:r>
            <a:endParaRPr lang="es-ES" sz="1400" dirty="0">
              <a:solidFill>
                <a:srgbClr val="963B12"/>
              </a:solidFill>
              <a:latin typeface="MyriadPro"/>
            </a:endParaRPr>
          </a:p>
        </p:txBody>
      </p:sp>
      <p:sp>
        <p:nvSpPr>
          <p:cNvPr id="12" name="11 Rectángulo"/>
          <p:cNvSpPr/>
          <p:nvPr/>
        </p:nvSpPr>
        <p:spPr>
          <a:xfrm>
            <a:off x="5597821" y="5949280"/>
            <a:ext cx="3546139" cy="738664"/>
          </a:xfrm>
          <a:prstGeom prst="rect">
            <a:avLst/>
          </a:prstGeom>
          <a:solidFill>
            <a:schemeClr val="bg1"/>
          </a:solidFill>
        </p:spPr>
        <p:txBody>
          <a:bodyPr wrap="square">
            <a:spAutoFit/>
          </a:bodyPr>
          <a:lstStyle/>
          <a:p>
            <a:pPr algn="just"/>
            <a:r>
              <a:rPr lang="es-ES" sz="1400" dirty="0" smtClean="0">
                <a:solidFill>
                  <a:srgbClr val="963B12"/>
                </a:solidFill>
                <a:latin typeface="MyriadPro"/>
              </a:rPr>
              <a:t>7.- Entidades </a:t>
            </a:r>
            <a:r>
              <a:rPr lang="es-ES" sz="1400" dirty="0">
                <a:solidFill>
                  <a:srgbClr val="963B12"/>
                </a:solidFill>
                <a:latin typeface="MyriadPro"/>
              </a:rPr>
              <a:t>públicas que tengan la capacidad para prestar servicios y ejecutar </a:t>
            </a:r>
            <a:r>
              <a:rPr lang="es-ES" sz="1400" dirty="0" smtClean="0">
                <a:solidFill>
                  <a:srgbClr val="963B12"/>
                </a:solidFill>
                <a:latin typeface="MyriadPro"/>
              </a:rPr>
              <a:t>obras.</a:t>
            </a:r>
            <a:endParaRPr lang="es-ES" sz="1400" dirty="0">
              <a:solidFill>
                <a:srgbClr val="963B12"/>
              </a:solidFill>
              <a:latin typeface="MyriadPro"/>
            </a:endParaRPr>
          </a:p>
        </p:txBody>
      </p:sp>
    </p:spTree>
    <p:extLst>
      <p:ext uri="{BB962C8B-B14F-4D97-AF65-F5344CB8AC3E}">
        <p14:creationId xmlns:p14="http://schemas.microsoft.com/office/powerpoint/2010/main" val="2447585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sm.gob.bo/recursos/galeria/8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 y="1052736"/>
            <a:ext cx="5364087" cy="1569660"/>
          </a:xfrm>
          <a:prstGeom prst="rect">
            <a:avLst/>
          </a:prstGeom>
          <a:solidFill>
            <a:schemeClr val="bg1"/>
          </a:solidFill>
        </p:spPr>
        <p:txBody>
          <a:bodyPr wrap="square">
            <a:spAutoFit/>
          </a:bodyPr>
          <a:lstStyle/>
          <a:p>
            <a:r>
              <a:rPr lang="es-ES" sz="1200" dirty="0" smtClean="0">
                <a:solidFill>
                  <a:srgbClr val="963B12"/>
                </a:solidFill>
                <a:latin typeface="Verdana"/>
                <a:ea typeface="Times New Roman"/>
                <a:cs typeface="Times New Roman"/>
              </a:rPr>
              <a:t>6.- Cuando </a:t>
            </a:r>
            <a:r>
              <a:rPr lang="es-ES" sz="1200" dirty="0">
                <a:solidFill>
                  <a:srgbClr val="963B12"/>
                </a:solidFill>
                <a:latin typeface="Verdana"/>
                <a:ea typeface="Times New Roman"/>
                <a:cs typeface="Times New Roman"/>
              </a:rPr>
              <a:t>en la presentación de propuestas electrónicas se haya considerado utilizar el depósito por concepto de Garantía de Seriedad de Propuesta, </a:t>
            </a:r>
            <a:r>
              <a:rPr lang="es-ES" sz="1200" dirty="0" smtClean="0">
                <a:solidFill>
                  <a:srgbClr val="963B12"/>
                </a:solidFill>
                <a:latin typeface="Verdana"/>
                <a:ea typeface="Times New Roman"/>
                <a:cs typeface="Times New Roman"/>
              </a:rPr>
              <a:t>este </a:t>
            </a:r>
            <a:r>
              <a:rPr lang="es-ES" sz="1200" dirty="0">
                <a:solidFill>
                  <a:srgbClr val="963B12"/>
                </a:solidFill>
                <a:latin typeface="Verdana"/>
                <a:ea typeface="Times New Roman"/>
                <a:cs typeface="Times New Roman"/>
              </a:rPr>
              <a:t>deberá ser efectuado al menos dos (2) horas antes de la conclusión del plazo para la presentación de propuestas, cuando sea realizado en días hábiles, o prever la anticipación de un (1) día hábil en caso de ser realizado en días sábados, domingos o feriados, para una asociación adecuada a la presentación de la </a:t>
            </a:r>
            <a:r>
              <a:rPr lang="es-ES" sz="1200" dirty="0" smtClean="0">
                <a:solidFill>
                  <a:srgbClr val="963B12"/>
                </a:solidFill>
                <a:latin typeface="Verdana"/>
                <a:ea typeface="Times New Roman"/>
                <a:cs typeface="Times New Roman"/>
              </a:rPr>
              <a:t>misma.</a:t>
            </a:r>
            <a:endParaRPr lang="es-BO" sz="1200" dirty="0">
              <a:solidFill>
                <a:srgbClr val="963B12"/>
              </a:solidFill>
            </a:endParaRPr>
          </a:p>
        </p:txBody>
      </p:sp>
      <p:sp>
        <p:nvSpPr>
          <p:cNvPr id="3" name="2 Rectángulo"/>
          <p:cNvSpPr/>
          <p:nvPr/>
        </p:nvSpPr>
        <p:spPr>
          <a:xfrm>
            <a:off x="1" y="2714439"/>
            <a:ext cx="5532119" cy="1200329"/>
          </a:xfrm>
          <a:prstGeom prst="rect">
            <a:avLst/>
          </a:prstGeom>
          <a:solidFill>
            <a:schemeClr val="bg1"/>
          </a:solidFill>
        </p:spPr>
        <p:txBody>
          <a:bodyPr wrap="square">
            <a:spAutoFit/>
          </a:bodyPr>
          <a:lstStyle/>
          <a:p>
            <a:r>
              <a:rPr lang="es-ES" sz="1200" dirty="0" smtClean="0">
                <a:solidFill>
                  <a:srgbClr val="963B12"/>
                </a:solidFill>
                <a:latin typeface="Verdana"/>
                <a:ea typeface="Times New Roman"/>
                <a:cs typeface="Times New Roman"/>
              </a:rPr>
              <a:t>7.- Cuando </a:t>
            </a:r>
            <a:r>
              <a:rPr lang="es-BO" sz="1200" dirty="0">
                <a:solidFill>
                  <a:srgbClr val="963B12"/>
                </a:solidFill>
                <a:latin typeface="Verdana"/>
                <a:ea typeface="Times New Roman"/>
                <a:cs typeface="Arial"/>
              </a:rPr>
              <a:t>la entidad haya solicitado la presentación de muestras, se deberá realizar la presentación de las mismas en sobre cerrado y con cinta adhesiva transparente sobre las firmas y sellos, dirigido a la entidad convocante, citando el Número de Proceso, el Código Único de Contrataciones Estatales (CUCE) y el objeto de la </a:t>
            </a:r>
            <a:r>
              <a:rPr lang="es-BO" sz="1200" dirty="0" smtClean="0">
                <a:solidFill>
                  <a:srgbClr val="963B12"/>
                </a:solidFill>
                <a:latin typeface="Verdana"/>
                <a:ea typeface="Times New Roman"/>
                <a:cs typeface="Arial"/>
              </a:rPr>
              <a:t>Convocatoria.</a:t>
            </a:r>
            <a:endParaRPr lang="es-BO" sz="1200" dirty="0">
              <a:solidFill>
                <a:srgbClr val="963B12"/>
              </a:solidFill>
            </a:endParaRPr>
          </a:p>
        </p:txBody>
      </p:sp>
      <p:sp>
        <p:nvSpPr>
          <p:cNvPr id="4" name="3 Rectángulo"/>
          <p:cNvSpPr/>
          <p:nvPr/>
        </p:nvSpPr>
        <p:spPr>
          <a:xfrm>
            <a:off x="1547664" y="188640"/>
            <a:ext cx="4572000" cy="646331"/>
          </a:xfrm>
          <a:prstGeom prst="rect">
            <a:avLst/>
          </a:prstGeom>
          <a:solidFill>
            <a:schemeClr val="bg1"/>
          </a:solidFill>
        </p:spPr>
        <p:txBody>
          <a:bodyPr>
            <a:spAutoFit/>
          </a:bodyPr>
          <a:lstStyle/>
          <a:p>
            <a:pPr algn="ctr">
              <a:spcAft>
                <a:spcPts val="0"/>
              </a:spcAft>
            </a:pPr>
            <a:r>
              <a:rPr lang="es-BO" b="1" dirty="0">
                <a:solidFill>
                  <a:srgbClr val="963B12"/>
                </a:solidFill>
                <a:latin typeface="Verdana"/>
                <a:ea typeface="Times New Roman"/>
                <a:cs typeface="Arial"/>
              </a:rPr>
              <a:t>PRESENTACIÓN, SUBASTA Y APERTURA DE PROPUESTAS</a:t>
            </a:r>
            <a:endParaRPr lang="es-BO" sz="1600" dirty="0">
              <a:solidFill>
                <a:srgbClr val="963B12"/>
              </a:solidFill>
              <a:effectLst/>
              <a:latin typeface="Verdana"/>
              <a:ea typeface="Times New Roman"/>
              <a:cs typeface="Times New Roman"/>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003010"/>
            <a:ext cx="4104456" cy="2697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976" y="3861048"/>
            <a:ext cx="2304256" cy="141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4246" y="5329346"/>
            <a:ext cx="2562250" cy="1195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05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esm.gob.bo/recursos/galeria/8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2" y="-109932"/>
            <a:ext cx="9180512" cy="695739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424" y="0"/>
            <a:ext cx="5904656" cy="939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5496" y="1328224"/>
            <a:ext cx="6696744" cy="523220"/>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1.- Las </a:t>
            </a:r>
            <a:r>
              <a:rPr lang="es-ES" sz="1400" dirty="0">
                <a:solidFill>
                  <a:srgbClr val="963B12"/>
                </a:solidFill>
                <a:latin typeface="Verdana"/>
                <a:ea typeface="Times New Roman"/>
                <a:cs typeface="Times New Roman"/>
              </a:rPr>
              <a:t>propuestas electrónicas deberán ser registradas dentro del plazo (fecha y hora) fijado en el presente </a:t>
            </a:r>
            <a:r>
              <a:rPr lang="es-ES" sz="1400" dirty="0" smtClean="0">
                <a:solidFill>
                  <a:srgbClr val="963B12"/>
                </a:solidFill>
                <a:latin typeface="Verdana"/>
                <a:ea typeface="Times New Roman"/>
                <a:cs typeface="Times New Roman"/>
              </a:rPr>
              <a:t>DBC.</a:t>
            </a:r>
            <a:endParaRPr lang="es-BO" sz="1400" dirty="0">
              <a:solidFill>
                <a:srgbClr val="963B12"/>
              </a:solidFill>
            </a:endParaRPr>
          </a:p>
        </p:txBody>
      </p:sp>
      <p:sp>
        <p:nvSpPr>
          <p:cNvPr id="4" name="3 Rectángulo"/>
          <p:cNvSpPr/>
          <p:nvPr/>
        </p:nvSpPr>
        <p:spPr>
          <a:xfrm>
            <a:off x="2519264" y="1916832"/>
            <a:ext cx="6624736" cy="523220"/>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2.- Esta </a:t>
            </a:r>
            <a:r>
              <a:rPr lang="es-ES" sz="1400" dirty="0">
                <a:solidFill>
                  <a:srgbClr val="963B12"/>
                </a:solidFill>
                <a:latin typeface="Verdana"/>
                <a:ea typeface="Times New Roman"/>
                <a:cs typeface="Times New Roman"/>
              </a:rPr>
              <a:t>haya sido enviada antes del vencimiento del cierre del plazo de presentación de propuestas </a:t>
            </a:r>
            <a:endParaRPr lang="es-BO" sz="1400" dirty="0">
              <a:solidFill>
                <a:srgbClr val="963B12"/>
              </a:solidFill>
            </a:endParaRPr>
          </a:p>
        </p:txBody>
      </p:sp>
      <p:sp>
        <p:nvSpPr>
          <p:cNvPr id="5" name="4 Rectángulo"/>
          <p:cNvSpPr/>
          <p:nvPr/>
        </p:nvSpPr>
        <p:spPr>
          <a:xfrm>
            <a:off x="5200664" y="3068960"/>
            <a:ext cx="3960440" cy="1384995"/>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3.- La </a:t>
            </a:r>
            <a:r>
              <a:rPr lang="es-ES" sz="1400" dirty="0">
                <a:solidFill>
                  <a:srgbClr val="963B12"/>
                </a:solidFill>
                <a:latin typeface="Verdana"/>
                <a:ea typeface="Times New Roman"/>
                <a:cs typeface="Times New Roman"/>
              </a:rPr>
              <a:t>Garantía de Seriedad de Propuesta y las muestras, en caso de haber sido solicitadas, hayan ingresado al recinto en el que se registra la presentación de propuestas, hasta la fecha y hora límite para la presentación de la </a:t>
            </a:r>
            <a:r>
              <a:rPr lang="es-ES" sz="1400" dirty="0" smtClean="0">
                <a:solidFill>
                  <a:srgbClr val="963B12"/>
                </a:solidFill>
                <a:latin typeface="Verdana"/>
                <a:ea typeface="Times New Roman"/>
                <a:cs typeface="Times New Roman"/>
              </a:rPr>
              <a:t>misma.</a:t>
            </a:r>
            <a:endParaRPr lang="es-BO" sz="1400" dirty="0">
              <a:solidFill>
                <a:srgbClr val="963B12"/>
              </a:solidFill>
            </a:endParaRPr>
          </a:p>
        </p:txBody>
      </p:sp>
      <p:sp>
        <p:nvSpPr>
          <p:cNvPr id="6" name="5 Rectángulo"/>
          <p:cNvSpPr/>
          <p:nvPr/>
        </p:nvSpPr>
        <p:spPr>
          <a:xfrm>
            <a:off x="0" y="4653136"/>
            <a:ext cx="6668253" cy="738664"/>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4.- Las </a:t>
            </a:r>
            <a:r>
              <a:rPr lang="es-ES" sz="1400" dirty="0">
                <a:solidFill>
                  <a:srgbClr val="963B12"/>
                </a:solidFill>
                <a:latin typeface="Verdana"/>
                <a:ea typeface="Times New Roman"/>
                <a:cs typeface="Times New Roman"/>
              </a:rPr>
              <a:t>garantías podrán ser entregadas en persona o por correo certificado (Courier). En ambos casos, el proponente es responsable de que su garantía sea presentada dentro el plazo </a:t>
            </a:r>
            <a:r>
              <a:rPr lang="es-ES" sz="1400" dirty="0" smtClean="0">
                <a:solidFill>
                  <a:srgbClr val="963B12"/>
                </a:solidFill>
                <a:latin typeface="Verdana"/>
                <a:ea typeface="Times New Roman"/>
                <a:cs typeface="Times New Roman"/>
              </a:rPr>
              <a:t>establecido.</a:t>
            </a:r>
            <a:endParaRPr lang="es-BO" sz="1400" dirty="0">
              <a:solidFill>
                <a:srgbClr val="963B12"/>
              </a:solidFill>
            </a:endParaRPr>
          </a:p>
        </p:txBody>
      </p:sp>
      <p:sp>
        <p:nvSpPr>
          <p:cNvPr id="7" name="6 Rectángulo"/>
          <p:cNvSpPr/>
          <p:nvPr/>
        </p:nvSpPr>
        <p:spPr>
          <a:xfrm>
            <a:off x="2515808" y="5759678"/>
            <a:ext cx="6696744" cy="523220"/>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5.- La </a:t>
            </a:r>
            <a:r>
              <a:rPr lang="es-ES" sz="1400" dirty="0">
                <a:solidFill>
                  <a:srgbClr val="963B12"/>
                </a:solidFill>
                <a:latin typeface="Verdana"/>
                <a:ea typeface="Times New Roman"/>
                <a:cs typeface="Times New Roman"/>
              </a:rPr>
              <a:t>presentación de propuestas electrónicas se realizará a través del </a:t>
            </a:r>
            <a:r>
              <a:rPr lang="es-ES" sz="1400" dirty="0" smtClean="0">
                <a:solidFill>
                  <a:srgbClr val="963B12"/>
                </a:solidFill>
                <a:latin typeface="Verdana"/>
                <a:ea typeface="Times New Roman"/>
                <a:cs typeface="Times New Roman"/>
              </a:rPr>
              <a:t>RUPE.</a:t>
            </a:r>
            <a:endParaRPr lang="es-BO" sz="1400" dirty="0">
              <a:solidFill>
                <a:srgbClr val="963B12"/>
              </a:solidFill>
            </a:endParaRPr>
          </a:p>
        </p:txBody>
      </p:sp>
    </p:spTree>
    <p:extLst>
      <p:ext uri="{BB962C8B-B14F-4D97-AF65-F5344CB8AC3E}">
        <p14:creationId xmlns:p14="http://schemas.microsoft.com/office/powerpoint/2010/main" val="163453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ttps://esm.gob.bo/recursos/galeria/4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2671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27584" y="260648"/>
            <a:ext cx="7416824" cy="646331"/>
          </a:xfrm>
          <a:prstGeom prst="rect">
            <a:avLst/>
          </a:prstGeom>
          <a:solidFill>
            <a:schemeClr val="bg1"/>
          </a:solidFill>
        </p:spPr>
        <p:txBody>
          <a:bodyPr wrap="square">
            <a:spAutoFit/>
          </a:bodyPr>
          <a:lstStyle/>
          <a:p>
            <a:pPr lvl="1" algn="ctr">
              <a:spcAft>
                <a:spcPts val="0"/>
              </a:spcAft>
              <a:buSzPts val="900"/>
              <a:tabLst>
                <a:tab pos="504190" algn="l"/>
                <a:tab pos="810260" algn="l"/>
              </a:tabLst>
            </a:pPr>
            <a:r>
              <a:rPr lang="es-BO" b="1" dirty="0" smtClean="0">
                <a:solidFill>
                  <a:srgbClr val="963B12"/>
                </a:solidFill>
                <a:latin typeface="Verdana"/>
              </a:rPr>
              <a:t>MODIFICACIONES Y RETIRO DE PROPUESTAS ELECTRÓNICAS</a:t>
            </a:r>
            <a:endParaRPr lang="es-BO" sz="2800" b="1" u="sng" dirty="0">
              <a:solidFill>
                <a:srgbClr val="963B12"/>
              </a:solidFill>
              <a:effectLst/>
              <a:latin typeface="Times New Roman"/>
            </a:endParaRPr>
          </a:p>
        </p:txBody>
      </p:sp>
      <p:sp>
        <p:nvSpPr>
          <p:cNvPr id="3" name="2 Rectángulo"/>
          <p:cNvSpPr/>
          <p:nvPr/>
        </p:nvSpPr>
        <p:spPr>
          <a:xfrm>
            <a:off x="75918" y="1043300"/>
            <a:ext cx="4477826" cy="954107"/>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1.- Las </a:t>
            </a:r>
            <a:r>
              <a:rPr lang="es-ES" sz="1400" dirty="0">
                <a:solidFill>
                  <a:srgbClr val="963B12"/>
                </a:solidFill>
                <a:latin typeface="Verdana"/>
                <a:ea typeface="Times New Roman"/>
                <a:cs typeface="Times New Roman"/>
              </a:rPr>
              <a:t>propuestas electrónicas presentadas </a:t>
            </a:r>
            <a:r>
              <a:rPr lang="es-ES" sz="1400" dirty="0" smtClean="0">
                <a:solidFill>
                  <a:srgbClr val="963B12"/>
                </a:solidFill>
                <a:latin typeface="Verdana"/>
                <a:ea typeface="Times New Roman"/>
                <a:cs typeface="Times New Roman"/>
              </a:rPr>
              <a:t>solo </a:t>
            </a:r>
            <a:r>
              <a:rPr lang="es-ES" sz="1400" dirty="0">
                <a:solidFill>
                  <a:srgbClr val="963B12"/>
                </a:solidFill>
                <a:latin typeface="Verdana"/>
                <a:ea typeface="Times New Roman"/>
                <a:cs typeface="Times New Roman"/>
              </a:rPr>
              <a:t>podrán modificarse antes del plazo límite establecido para el cierre de presentación de </a:t>
            </a:r>
            <a:r>
              <a:rPr lang="es-ES" sz="1400" dirty="0" smtClean="0">
                <a:solidFill>
                  <a:srgbClr val="963B12"/>
                </a:solidFill>
                <a:latin typeface="Verdana"/>
                <a:ea typeface="Times New Roman"/>
                <a:cs typeface="Times New Roman"/>
              </a:rPr>
              <a:t>propuestas.</a:t>
            </a:r>
            <a:endParaRPr lang="es-BO" sz="1400" dirty="0">
              <a:solidFill>
                <a:srgbClr val="963B12"/>
              </a:solidFill>
            </a:endParaRPr>
          </a:p>
        </p:txBody>
      </p:sp>
      <p:sp>
        <p:nvSpPr>
          <p:cNvPr id="4" name="3 Rectángulo"/>
          <p:cNvSpPr/>
          <p:nvPr/>
        </p:nvSpPr>
        <p:spPr>
          <a:xfrm>
            <a:off x="5868144" y="1052736"/>
            <a:ext cx="3288042" cy="1600438"/>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2.- Para </a:t>
            </a:r>
            <a:r>
              <a:rPr lang="es-ES" sz="1400" dirty="0">
                <a:solidFill>
                  <a:srgbClr val="963B12"/>
                </a:solidFill>
                <a:latin typeface="Verdana"/>
                <a:ea typeface="Times New Roman"/>
                <a:cs typeface="Times New Roman"/>
              </a:rPr>
              <a:t>este propósito, el proponente deberá ingresar a la plataforma informática para la presentación de propuestas y efectuar el retiro de su propuesta a efectos de modificarla, ampliarla y/o </a:t>
            </a:r>
            <a:r>
              <a:rPr lang="es-ES" sz="1400" dirty="0" smtClean="0">
                <a:solidFill>
                  <a:srgbClr val="963B12"/>
                </a:solidFill>
                <a:latin typeface="Verdana"/>
                <a:ea typeface="Times New Roman"/>
                <a:cs typeface="Times New Roman"/>
              </a:rPr>
              <a:t>subsanarla.</a:t>
            </a:r>
            <a:endParaRPr lang="es-BO" sz="1400" dirty="0">
              <a:solidFill>
                <a:srgbClr val="963B12"/>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80" y="3413351"/>
            <a:ext cx="386490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338" y="3501008"/>
            <a:ext cx="4253841"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395536" y="5994866"/>
            <a:ext cx="8568952" cy="523220"/>
          </a:xfrm>
          <a:prstGeom prst="rect">
            <a:avLst/>
          </a:prstGeom>
          <a:solidFill>
            <a:schemeClr val="bg1"/>
          </a:solidFill>
        </p:spPr>
        <p:txBody>
          <a:bodyPr wrap="square">
            <a:spAutoFit/>
          </a:bodyPr>
          <a:lstStyle/>
          <a:p>
            <a:r>
              <a:rPr lang="es-ES" sz="1400" dirty="0" smtClean="0">
                <a:solidFill>
                  <a:srgbClr val="963B12"/>
                </a:solidFill>
                <a:latin typeface="Verdana"/>
                <a:ea typeface="Times New Roman"/>
                <a:cs typeface="Times New Roman"/>
              </a:rPr>
              <a:t>3.- Vencidos </a:t>
            </a:r>
            <a:r>
              <a:rPr lang="es-ES" sz="1400" dirty="0">
                <a:solidFill>
                  <a:srgbClr val="963B12"/>
                </a:solidFill>
                <a:latin typeface="Verdana"/>
                <a:ea typeface="Times New Roman"/>
                <a:cs typeface="Times New Roman"/>
              </a:rPr>
              <a:t>los plazos, las propuestas no podrán ser retiradas, modificadas o alteradas de manera </a:t>
            </a:r>
            <a:r>
              <a:rPr lang="es-ES" sz="1400" dirty="0" smtClean="0">
                <a:solidFill>
                  <a:srgbClr val="963B12"/>
                </a:solidFill>
                <a:latin typeface="Verdana"/>
                <a:ea typeface="Times New Roman"/>
                <a:cs typeface="Times New Roman"/>
              </a:rPr>
              <a:t>alguna.</a:t>
            </a:r>
            <a:endParaRPr lang="es-BO" sz="1400" dirty="0">
              <a:solidFill>
                <a:srgbClr val="963B12"/>
              </a:solidFill>
            </a:endParaRPr>
          </a:p>
        </p:txBody>
      </p:sp>
    </p:spTree>
    <p:extLst>
      <p:ext uri="{BB962C8B-B14F-4D97-AF65-F5344CB8AC3E}">
        <p14:creationId xmlns:p14="http://schemas.microsoft.com/office/powerpoint/2010/main" val="1182214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s://esm.gob.bo/recursos/galeria/3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332656"/>
            <a:ext cx="3379451" cy="369332"/>
          </a:xfrm>
          <a:prstGeom prst="rect">
            <a:avLst/>
          </a:prstGeom>
          <a:solidFill>
            <a:schemeClr val="bg1"/>
          </a:solidFill>
        </p:spPr>
        <p:txBody>
          <a:bodyPr wrap="none">
            <a:spAutoFit/>
          </a:bodyPr>
          <a:lstStyle/>
          <a:p>
            <a:pPr lvl="0">
              <a:spcAft>
                <a:spcPts val="0"/>
              </a:spcAft>
              <a:tabLst>
                <a:tab pos="1488440" algn="l"/>
                <a:tab pos="1488440" algn="l"/>
              </a:tabLst>
            </a:pPr>
            <a:r>
              <a:rPr lang="es-BO" b="1" kern="0" cap="all" dirty="0">
                <a:solidFill>
                  <a:srgbClr val="963B12"/>
                </a:solidFill>
                <a:latin typeface="Verdana"/>
                <a:cs typeface="Arial"/>
              </a:rPr>
              <a:t>SUBASTA ELECTRÓNICA </a:t>
            </a:r>
            <a:endParaRPr lang="es-BO" sz="2800" b="1" u="sng" kern="0" cap="all" dirty="0">
              <a:solidFill>
                <a:srgbClr val="963B12"/>
              </a:solidFill>
              <a:effectLst/>
              <a:latin typeface="Tahoma"/>
              <a:cs typeface="Times New Roman"/>
            </a:endParaRPr>
          </a:p>
        </p:txBody>
      </p:sp>
      <p:sp>
        <p:nvSpPr>
          <p:cNvPr id="3" name="2 Rectángulo"/>
          <p:cNvSpPr/>
          <p:nvPr/>
        </p:nvSpPr>
        <p:spPr>
          <a:xfrm>
            <a:off x="89147" y="1340768"/>
            <a:ext cx="7345143" cy="1015663"/>
          </a:xfrm>
          <a:prstGeom prst="rect">
            <a:avLst/>
          </a:prstGeom>
          <a:solidFill>
            <a:schemeClr val="bg1"/>
          </a:solidFill>
        </p:spPr>
        <p:txBody>
          <a:bodyPr wrap="square">
            <a:spAutoFit/>
          </a:bodyPr>
          <a:lstStyle/>
          <a:p>
            <a:r>
              <a:rPr lang="es-BO" dirty="0" smtClean="0">
                <a:solidFill>
                  <a:srgbClr val="963B12"/>
                </a:solidFill>
              </a:rPr>
              <a:t>1.- </a:t>
            </a:r>
            <a:r>
              <a:rPr lang="es-BO" sz="1400" dirty="0" smtClean="0">
                <a:solidFill>
                  <a:srgbClr val="963B12"/>
                </a:solidFill>
                <a:latin typeface="Verdana" panose="020B0604030504040204" pitchFamily="34" charset="0"/>
                <a:ea typeface="Verdana" panose="020B0604030504040204" pitchFamily="34" charset="0"/>
              </a:rPr>
              <a:t>De </a:t>
            </a:r>
            <a:r>
              <a:rPr lang="es-BO" sz="1400" dirty="0">
                <a:solidFill>
                  <a:srgbClr val="963B12"/>
                </a:solidFill>
                <a:latin typeface="Verdana" panose="020B0604030504040204" pitchFamily="34" charset="0"/>
                <a:ea typeface="Verdana" panose="020B0604030504040204" pitchFamily="34" charset="0"/>
              </a:rPr>
              <a:t>manera previa a la apertura de propuestas e inmediatamente después del cierre del plazo de presentación de propuesta se realizará la Subasta Electrónica de conformidad con los plazos (fecha y hora) establecidos en el presente DBC.</a:t>
            </a:r>
          </a:p>
        </p:txBody>
      </p:sp>
      <p:sp>
        <p:nvSpPr>
          <p:cNvPr id="4" name="3 Rectángulo"/>
          <p:cNvSpPr/>
          <p:nvPr/>
        </p:nvSpPr>
        <p:spPr>
          <a:xfrm>
            <a:off x="68595" y="5517232"/>
            <a:ext cx="7345143" cy="738664"/>
          </a:xfrm>
          <a:prstGeom prst="rect">
            <a:avLst/>
          </a:prstGeom>
          <a:solidFill>
            <a:schemeClr val="bg1"/>
          </a:solidFill>
        </p:spPr>
        <p:txBody>
          <a:bodyPr wrap="square">
            <a:spAutoFit/>
          </a:bodyPr>
          <a:lstStyle/>
          <a:p>
            <a:r>
              <a:rPr lang="es-BO" sz="1400" dirty="0">
                <a:solidFill>
                  <a:srgbClr val="963B12"/>
                </a:solidFill>
                <a:latin typeface="Verdana"/>
                <a:ea typeface="Times New Roman"/>
                <a:cs typeface="Times New Roman"/>
              </a:rPr>
              <a:t>3</a:t>
            </a:r>
            <a:r>
              <a:rPr lang="es-BO" sz="1400" dirty="0" smtClean="0">
                <a:solidFill>
                  <a:srgbClr val="963B12"/>
                </a:solidFill>
                <a:latin typeface="Verdana"/>
                <a:ea typeface="Times New Roman"/>
                <a:cs typeface="Times New Roman"/>
              </a:rPr>
              <a:t>.- </a:t>
            </a:r>
            <a:r>
              <a:rPr lang="es-BO" sz="1400" dirty="0" smtClean="0">
                <a:solidFill>
                  <a:srgbClr val="963B12"/>
                </a:solidFill>
                <a:latin typeface="Verdana"/>
                <a:ea typeface="Times New Roman"/>
                <a:cs typeface="Times New Roman"/>
              </a:rPr>
              <a:t>Concluida </a:t>
            </a:r>
            <a:r>
              <a:rPr lang="es-BO" sz="1400" dirty="0">
                <a:solidFill>
                  <a:srgbClr val="963B12"/>
                </a:solidFill>
                <a:latin typeface="Verdana"/>
                <a:ea typeface="Times New Roman"/>
                <a:cs typeface="Times New Roman"/>
              </a:rPr>
              <a:t>la etapa de la puja, el sistema emitirá un Reporte Electrónico, mismo que será descargado por la entidad cuando se haga efectiva la apertura de </a:t>
            </a:r>
            <a:r>
              <a:rPr lang="es-BO" sz="1400" dirty="0" smtClean="0">
                <a:solidFill>
                  <a:srgbClr val="963B12"/>
                </a:solidFill>
                <a:latin typeface="Verdana"/>
                <a:ea typeface="Times New Roman"/>
                <a:cs typeface="Times New Roman"/>
              </a:rPr>
              <a:t>propuestas.</a:t>
            </a:r>
            <a:endParaRPr lang="es-BO" sz="1400" dirty="0">
              <a:solidFill>
                <a:srgbClr val="963B12"/>
              </a:solidFill>
            </a:endParaRPr>
          </a:p>
        </p:txBody>
      </p:sp>
      <p:sp>
        <p:nvSpPr>
          <p:cNvPr id="5" name="4 Rectángulo"/>
          <p:cNvSpPr/>
          <p:nvPr/>
        </p:nvSpPr>
        <p:spPr>
          <a:xfrm>
            <a:off x="68595" y="3645024"/>
            <a:ext cx="7345143" cy="954107"/>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2.- El </a:t>
            </a:r>
            <a:r>
              <a:rPr lang="es-BO" sz="1400" dirty="0">
                <a:solidFill>
                  <a:srgbClr val="963B12"/>
                </a:solidFill>
                <a:latin typeface="Verdana"/>
                <a:ea typeface="Times New Roman"/>
                <a:cs typeface="Times New Roman"/>
              </a:rPr>
              <a:t>tiempo de la etapa de puja deberá tener una duración mínima de treinta (30) minutos y máxima de ciento ochenta (180) minutos por proceso de contratación, de acuerdo con el tiempo definido en el cronograma del proceso de </a:t>
            </a:r>
            <a:r>
              <a:rPr lang="es-BO" sz="1400" dirty="0" smtClean="0">
                <a:solidFill>
                  <a:srgbClr val="963B12"/>
                </a:solidFill>
                <a:latin typeface="Verdana"/>
                <a:ea typeface="Times New Roman"/>
                <a:cs typeface="Times New Roman"/>
              </a:rPr>
              <a:t>contratación.</a:t>
            </a:r>
            <a:endParaRPr lang="es-BO" sz="1400" dirty="0">
              <a:solidFill>
                <a:srgbClr val="963B12"/>
              </a:solidFill>
            </a:endParaRPr>
          </a:p>
        </p:txBody>
      </p:sp>
    </p:spTree>
    <p:extLst>
      <p:ext uri="{BB962C8B-B14F-4D97-AF65-F5344CB8AC3E}">
        <p14:creationId xmlns:p14="http://schemas.microsoft.com/office/powerpoint/2010/main" val="3619643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esm.gob.bo/recursos/galeria/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1" y="332656"/>
            <a:ext cx="5328592" cy="369332"/>
          </a:xfrm>
          <a:prstGeom prst="rect">
            <a:avLst/>
          </a:prstGeom>
          <a:solidFill>
            <a:schemeClr val="bg1"/>
          </a:solidFill>
        </p:spPr>
        <p:txBody>
          <a:bodyPr wrap="square">
            <a:spAutoFit/>
          </a:bodyPr>
          <a:lstStyle/>
          <a:p>
            <a:pPr lvl="1" algn="ctr">
              <a:spcAft>
                <a:spcPts val="0"/>
              </a:spcAft>
              <a:buSzPts val="900"/>
              <a:tabLst>
                <a:tab pos="504190" algn="l"/>
                <a:tab pos="810260" algn="l"/>
              </a:tabLst>
            </a:pPr>
            <a:r>
              <a:rPr lang="es-BO" b="1" dirty="0" smtClean="0">
                <a:solidFill>
                  <a:srgbClr val="963B12"/>
                </a:solidFill>
                <a:latin typeface="Verdana"/>
              </a:rPr>
              <a:t>PROCEDIMIENTO</a:t>
            </a:r>
            <a:endParaRPr lang="es-BO" sz="2800" b="1" u="sng" dirty="0">
              <a:solidFill>
                <a:srgbClr val="963B12"/>
              </a:solidFill>
              <a:effectLst/>
              <a:latin typeface="Times New Roman"/>
            </a:endParaRPr>
          </a:p>
        </p:txBody>
      </p:sp>
      <p:sp>
        <p:nvSpPr>
          <p:cNvPr id="6" name="5 Rectángulo"/>
          <p:cNvSpPr/>
          <p:nvPr/>
        </p:nvSpPr>
        <p:spPr>
          <a:xfrm>
            <a:off x="179512" y="836712"/>
            <a:ext cx="7344815"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1.- Durante </a:t>
            </a:r>
            <a:r>
              <a:rPr lang="es-BO" sz="1400" dirty="0">
                <a:solidFill>
                  <a:srgbClr val="963B12"/>
                </a:solidFill>
                <a:latin typeface="Verdana"/>
                <a:ea typeface="Times New Roman"/>
                <a:cs typeface="Times New Roman"/>
              </a:rPr>
              <a:t>la etapa de puja no se conocerá la identidad de los proponentes, ni el valor de la propuesta económica inicial, ni posteriores propuestas de los otros proponentes efectivizados mediante los lances que se </a:t>
            </a:r>
            <a:r>
              <a:rPr lang="es-BO" sz="1400" dirty="0" smtClean="0">
                <a:solidFill>
                  <a:srgbClr val="963B12"/>
                </a:solidFill>
                <a:latin typeface="Verdana"/>
                <a:ea typeface="Times New Roman"/>
                <a:cs typeface="Times New Roman"/>
              </a:rPr>
              <a:t>realicen.</a:t>
            </a:r>
            <a:endParaRPr lang="es-BO" sz="1400" dirty="0">
              <a:solidFill>
                <a:srgbClr val="963B12"/>
              </a:solidFill>
            </a:endParaRPr>
          </a:p>
        </p:txBody>
      </p:sp>
      <p:sp>
        <p:nvSpPr>
          <p:cNvPr id="7" name="6 Rectángulo"/>
          <p:cNvSpPr/>
          <p:nvPr/>
        </p:nvSpPr>
        <p:spPr>
          <a:xfrm>
            <a:off x="179512" y="1698445"/>
            <a:ext cx="7344815"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2.- El </a:t>
            </a:r>
            <a:r>
              <a:rPr lang="es-BO" sz="1400" dirty="0">
                <a:solidFill>
                  <a:srgbClr val="963B12"/>
                </a:solidFill>
                <a:latin typeface="Verdana"/>
                <a:ea typeface="Times New Roman"/>
                <a:cs typeface="Times New Roman"/>
              </a:rPr>
              <a:t>precio inicial que se consigne a momento de realizar el envío de la propuesta, deberá considerar un valor que sea igual o menor al precio referencial</a:t>
            </a:r>
            <a:endParaRPr lang="es-BO" sz="1400" dirty="0">
              <a:solidFill>
                <a:srgbClr val="963B12"/>
              </a:solidFill>
            </a:endParaRPr>
          </a:p>
        </p:txBody>
      </p:sp>
      <p:sp>
        <p:nvSpPr>
          <p:cNvPr id="8" name="7 Rectángulo"/>
          <p:cNvSpPr/>
          <p:nvPr/>
        </p:nvSpPr>
        <p:spPr>
          <a:xfrm>
            <a:off x="143949" y="2596262"/>
            <a:ext cx="7344815"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3.- Se utilizarán semáforos durante la etapa de la puja. El color verde identificará a la propuesta con el precio más bajo; el color rojo identificará a todas aquellas propuestas que se encuentren por encima del precio más </a:t>
            </a:r>
            <a:r>
              <a:rPr lang="es-BO" sz="1400" dirty="0" smtClean="0">
                <a:solidFill>
                  <a:srgbClr val="963B12"/>
                </a:solidFill>
                <a:latin typeface="Verdana"/>
                <a:ea typeface="Times New Roman"/>
                <a:cs typeface="Times New Roman"/>
              </a:rPr>
              <a:t>bajo.</a:t>
            </a:r>
            <a:endParaRPr lang="es-BO" sz="1400" dirty="0">
              <a:solidFill>
                <a:srgbClr val="963B12"/>
              </a:solidFill>
            </a:endParaRPr>
          </a:p>
        </p:txBody>
      </p:sp>
      <p:sp>
        <p:nvSpPr>
          <p:cNvPr id="9" name="8 Rectángulo"/>
          <p:cNvSpPr/>
          <p:nvPr/>
        </p:nvSpPr>
        <p:spPr>
          <a:xfrm>
            <a:off x="170981" y="3457995"/>
            <a:ext cx="7346376"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4.- La </a:t>
            </a:r>
            <a:r>
              <a:rPr lang="es-BO" sz="1400" dirty="0">
                <a:solidFill>
                  <a:srgbClr val="963B12"/>
                </a:solidFill>
                <a:latin typeface="Verdana"/>
                <a:ea typeface="Times New Roman"/>
                <a:cs typeface="Times New Roman"/>
              </a:rPr>
              <a:t>realización de lances permitirá la reubicación automática de propuestas en la etapa de la puja. El proponente tiene la opción de actualizar el tablero en cualquier momento para ver si su propuesta fue mejorada o </a:t>
            </a:r>
            <a:r>
              <a:rPr lang="es-BO" sz="1400" dirty="0" smtClean="0">
                <a:solidFill>
                  <a:srgbClr val="963B12"/>
                </a:solidFill>
                <a:latin typeface="Verdana"/>
                <a:ea typeface="Times New Roman"/>
                <a:cs typeface="Times New Roman"/>
              </a:rPr>
              <a:t>no.</a:t>
            </a:r>
            <a:endParaRPr lang="es-BO" sz="1400" dirty="0">
              <a:solidFill>
                <a:srgbClr val="963B12"/>
              </a:solidFill>
            </a:endParaRPr>
          </a:p>
        </p:txBody>
      </p:sp>
      <p:sp>
        <p:nvSpPr>
          <p:cNvPr id="10" name="9 Rectángulo"/>
          <p:cNvSpPr/>
          <p:nvPr/>
        </p:nvSpPr>
        <p:spPr>
          <a:xfrm>
            <a:off x="149241" y="4329680"/>
            <a:ext cx="7375085" cy="1169551"/>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5.- El </a:t>
            </a:r>
            <a:r>
              <a:rPr lang="es-BO" sz="1400" dirty="0">
                <a:solidFill>
                  <a:srgbClr val="963B12"/>
                </a:solidFill>
                <a:latin typeface="Verdana"/>
                <a:ea typeface="Times New Roman"/>
                <a:cs typeface="Times New Roman"/>
              </a:rPr>
              <a:t>proponente no conocerá el minuto exacto de cierre. El sistema contará con un periodo de gracia aleatorio con un rango de cierre no mayor a diez (10) minutos. Cuando concluya el periodo de gracia adicional, el sistema cerrará automáticamente la etapa de la puja con los valores de los lances registrados hasta ese </a:t>
            </a:r>
            <a:r>
              <a:rPr lang="es-BO" sz="1400" dirty="0" smtClean="0">
                <a:solidFill>
                  <a:srgbClr val="963B12"/>
                </a:solidFill>
                <a:latin typeface="Verdana"/>
                <a:ea typeface="Times New Roman"/>
                <a:cs typeface="Times New Roman"/>
              </a:rPr>
              <a:t>momento.</a:t>
            </a:r>
            <a:endParaRPr lang="es-BO" sz="1400" dirty="0">
              <a:solidFill>
                <a:srgbClr val="963B12"/>
              </a:solidFill>
            </a:endParaRPr>
          </a:p>
        </p:txBody>
      </p:sp>
      <p:sp>
        <p:nvSpPr>
          <p:cNvPr id="14" name="13 Rectángulo"/>
          <p:cNvSpPr/>
          <p:nvPr/>
        </p:nvSpPr>
        <p:spPr>
          <a:xfrm>
            <a:off x="164375" y="5661248"/>
            <a:ext cx="7344815" cy="1169551"/>
          </a:xfrm>
          <a:prstGeom prst="rect">
            <a:avLst/>
          </a:prstGeom>
          <a:solidFill>
            <a:schemeClr val="bg1"/>
          </a:solidFill>
        </p:spPr>
        <p:txBody>
          <a:bodyPr wrap="square">
            <a:spAutoFit/>
          </a:bodyPr>
          <a:lstStyle/>
          <a:p>
            <a:r>
              <a:rPr lang="es-BO" sz="1400" dirty="0" smtClean="0">
                <a:solidFill>
                  <a:srgbClr val="963B12"/>
                </a:solidFill>
                <a:latin typeface="Verdana" panose="020B0604030504040204" pitchFamily="34" charset="0"/>
                <a:ea typeface="Verdana" panose="020B0604030504040204" pitchFamily="34" charset="0"/>
              </a:rPr>
              <a:t>6.- La </a:t>
            </a:r>
            <a:r>
              <a:rPr lang="es-BO" sz="1400" dirty="0">
                <a:solidFill>
                  <a:srgbClr val="963B12"/>
                </a:solidFill>
                <a:latin typeface="Verdana" panose="020B0604030504040204" pitchFamily="34" charset="0"/>
                <a:ea typeface="Verdana" panose="020B0604030504040204" pitchFamily="34" charset="0"/>
              </a:rPr>
              <a:t>Subasta Electrónica será realizada aun así se hubiera registrado una sola propuesta en el sistema. Para tal efecto el proponente no conocerá si existen otros proponentes, por lo que su precio inicial consignado al momento de realizar el envío de la propuesta, no reportará estado alguno (sin color) hasta que realice su primer lance (verde o rojo).</a:t>
            </a:r>
          </a:p>
        </p:txBody>
      </p:sp>
    </p:spTree>
    <p:extLst>
      <p:ext uri="{BB962C8B-B14F-4D97-AF65-F5344CB8AC3E}">
        <p14:creationId xmlns:p14="http://schemas.microsoft.com/office/powerpoint/2010/main" val="1566455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sm.gob.bo/recursos/galeria/16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260648"/>
            <a:ext cx="7147341" cy="523220"/>
          </a:xfrm>
          <a:prstGeom prst="rect">
            <a:avLst/>
          </a:prstGeom>
          <a:solidFill>
            <a:schemeClr val="bg1"/>
          </a:solidFill>
        </p:spPr>
        <p:txBody>
          <a:bodyPr wrap="none">
            <a:spAutoFit/>
          </a:bodyPr>
          <a:lstStyle/>
          <a:p>
            <a:r>
              <a:rPr lang="es-ES" sz="2800" b="1" dirty="0" smtClean="0">
                <a:solidFill>
                  <a:srgbClr val="963B12"/>
                </a:solidFill>
              </a:rPr>
              <a:t>EL ACTO DE APERTURA COMPRENDERÁ</a:t>
            </a:r>
            <a:endParaRPr lang="es-BO" sz="2800" b="1" dirty="0">
              <a:solidFill>
                <a:srgbClr val="963B12"/>
              </a:solidFill>
            </a:endParaRPr>
          </a:p>
        </p:txBody>
      </p:sp>
      <p:sp>
        <p:nvSpPr>
          <p:cNvPr id="3" name="2 Rectángulo"/>
          <p:cNvSpPr/>
          <p:nvPr/>
        </p:nvSpPr>
        <p:spPr>
          <a:xfrm>
            <a:off x="-7968" y="1124744"/>
            <a:ext cx="4896545"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1.- Lectura </a:t>
            </a:r>
            <a:r>
              <a:rPr lang="es-BO" sz="1400" dirty="0">
                <a:solidFill>
                  <a:srgbClr val="963B12"/>
                </a:solidFill>
                <a:latin typeface="Verdana"/>
                <a:ea typeface="Times New Roman"/>
                <a:cs typeface="Arial"/>
              </a:rPr>
              <a:t>de la información sobre el objeto de la </a:t>
            </a:r>
            <a:r>
              <a:rPr lang="es-BO" sz="1400" dirty="0" smtClean="0">
                <a:solidFill>
                  <a:srgbClr val="963B12"/>
                </a:solidFill>
                <a:latin typeface="Verdana"/>
                <a:ea typeface="Times New Roman"/>
                <a:cs typeface="Arial"/>
              </a:rPr>
              <a:t>contratación;</a:t>
            </a:r>
            <a:endParaRPr lang="es-BO" sz="1400" dirty="0">
              <a:solidFill>
                <a:srgbClr val="963B12"/>
              </a:solidFill>
            </a:endParaRPr>
          </a:p>
        </p:txBody>
      </p:sp>
      <p:sp>
        <p:nvSpPr>
          <p:cNvPr id="4" name="3 Rectángulo"/>
          <p:cNvSpPr/>
          <p:nvPr/>
        </p:nvSpPr>
        <p:spPr>
          <a:xfrm>
            <a:off x="-3407" y="1825660"/>
            <a:ext cx="5511511"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2.- Apertura </a:t>
            </a:r>
            <a:r>
              <a:rPr lang="es-BO" sz="1400" dirty="0">
                <a:solidFill>
                  <a:srgbClr val="963B12"/>
                </a:solidFill>
                <a:latin typeface="Verdana"/>
                <a:ea typeface="Times New Roman"/>
                <a:cs typeface="Arial"/>
              </a:rPr>
              <a:t>de todas las propuestas electrónicas recibidas dentro del </a:t>
            </a:r>
            <a:r>
              <a:rPr lang="es-BO" sz="1400" dirty="0" smtClean="0">
                <a:solidFill>
                  <a:srgbClr val="963B12"/>
                </a:solidFill>
                <a:latin typeface="Verdana"/>
                <a:ea typeface="Times New Roman"/>
                <a:cs typeface="Arial"/>
              </a:rPr>
              <a:t>plazo;</a:t>
            </a:r>
            <a:endParaRPr lang="es-BO" sz="1400" dirty="0">
              <a:solidFill>
                <a:srgbClr val="963B12"/>
              </a:solidFill>
            </a:endParaRPr>
          </a:p>
        </p:txBody>
      </p:sp>
      <p:sp>
        <p:nvSpPr>
          <p:cNvPr id="5" name="4 Rectángulo"/>
          <p:cNvSpPr/>
          <p:nvPr/>
        </p:nvSpPr>
        <p:spPr>
          <a:xfrm>
            <a:off x="-13648" y="2833772"/>
            <a:ext cx="5760640"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3.- </a:t>
            </a:r>
            <a:r>
              <a:rPr lang="es-BO" sz="1400" dirty="0" smtClean="0">
                <a:solidFill>
                  <a:srgbClr val="963B12"/>
                </a:solidFill>
                <a:latin typeface="Verdana"/>
                <a:ea typeface="Times New Roman"/>
                <a:cs typeface="Arial"/>
              </a:rPr>
              <a:t>Deberá </a:t>
            </a:r>
            <a:r>
              <a:rPr lang="es-BO" sz="1400" dirty="0">
                <a:solidFill>
                  <a:srgbClr val="963B12"/>
                </a:solidFill>
                <a:latin typeface="Verdana"/>
                <a:ea typeface="Times New Roman"/>
                <a:cs typeface="Arial"/>
              </a:rPr>
              <a:t>realizar la apertura física del sobre que contenga la Garantía de Seriedad de </a:t>
            </a:r>
            <a:r>
              <a:rPr lang="es-BO" sz="1400" dirty="0" smtClean="0">
                <a:solidFill>
                  <a:srgbClr val="963B12"/>
                </a:solidFill>
                <a:latin typeface="Verdana"/>
                <a:ea typeface="Times New Roman"/>
                <a:cs typeface="Arial"/>
              </a:rPr>
              <a:t>Propuesta;</a:t>
            </a:r>
            <a:endParaRPr lang="es-BO" sz="1400" dirty="0">
              <a:solidFill>
                <a:srgbClr val="963B12"/>
              </a:solidFill>
            </a:endParaRPr>
          </a:p>
        </p:txBody>
      </p:sp>
      <p:sp>
        <p:nvSpPr>
          <p:cNvPr id="6" name="5 Rectángulo"/>
          <p:cNvSpPr/>
          <p:nvPr/>
        </p:nvSpPr>
        <p:spPr>
          <a:xfrm>
            <a:off x="-13648" y="3933056"/>
            <a:ext cx="6408711"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4.- </a:t>
            </a:r>
            <a:r>
              <a:rPr lang="es-BO" sz="1400" dirty="0" smtClean="0">
                <a:solidFill>
                  <a:srgbClr val="963B12"/>
                </a:solidFill>
                <a:latin typeface="Verdana"/>
                <a:ea typeface="Times New Roman"/>
                <a:cs typeface="Arial"/>
              </a:rPr>
              <a:t>Se </a:t>
            </a:r>
            <a:r>
              <a:rPr lang="es-BO" sz="1400" dirty="0">
                <a:solidFill>
                  <a:srgbClr val="963B12"/>
                </a:solidFill>
                <a:latin typeface="Verdana"/>
                <a:ea typeface="Times New Roman"/>
                <a:cs typeface="Arial"/>
              </a:rPr>
              <a:t>procederá a realizar la apertura física del sobre que contenga las muestras si éstas hubiesen sido solicitadas por la </a:t>
            </a:r>
            <a:r>
              <a:rPr lang="es-BO" sz="1400" dirty="0" smtClean="0">
                <a:solidFill>
                  <a:srgbClr val="963B12"/>
                </a:solidFill>
                <a:latin typeface="Verdana"/>
                <a:ea typeface="Times New Roman"/>
                <a:cs typeface="Arial"/>
              </a:rPr>
              <a:t>entidad.</a:t>
            </a:r>
            <a:endParaRPr lang="es-BO" sz="1400" dirty="0">
              <a:solidFill>
                <a:srgbClr val="963B12"/>
              </a:solidFill>
            </a:endParaRPr>
          </a:p>
        </p:txBody>
      </p:sp>
      <p:sp>
        <p:nvSpPr>
          <p:cNvPr id="7" name="6 Rectángulo"/>
          <p:cNvSpPr/>
          <p:nvPr/>
        </p:nvSpPr>
        <p:spPr>
          <a:xfrm>
            <a:off x="0" y="5229200"/>
            <a:ext cx="6961912" cy="307777"/>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5.- Realizada </a:t>
            </a:r>
            <a:r>
              <a:rPr lang="es-BO" sz="1400" dirty="0">
                <a:solidFill>
                  <a:srgbClr val="963B12"/>
                </a:solidFill>
                <a:latin typeface="Verdana"/>
                <a:ea typeface="Times New Roman"/>
                <a:cs typeface="Arial"/>
              </a:rPr>
              <a:t>la apertura </a:t>
            </a:r>
            <a:r>
              <a:rPr lang="es-BO" sz="1400" dirty="0" smtClean="0">
                <a:solidFill>
                  <a:srgbClr val="963B12"/>
                </a:solidFill>
                <a:latin typeface="Verdana"/>
                <a:ea typeface="Times New Roman"/>
                <a:cs typeface="Arial"/>
              </a:rPr>
              <a:t>electrónica.</a:t>
            </a:r>
            <a:endParaRPr lang="es-BO" sz="1400" dirty="0">
              <a:solidFill>
                <a:srgbClr val="963B12"/>
              </a:solidFill>
            </a:endParaRPr>
          </a:p>
        </p:txBody>
      </p:sp>
      <p:sp>
        <p:nvSpPr>
          <p:cNvPr id="8" name="7 Rectángulo"/>
          <p:cNvSpPr/>
          <p:nvPr/>
        </p:nvSpPr>
        <p:spPr>
          <a:xfrm>
            <a:off x="59425" y="6093296"/>
            <a:ext cx="8545023"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6.- La </a:t>
            </a:r>
            <a:r>
              <a:rPr lang="es-BO" sz="1400" dirty="0">
                <a:solidFill>
                  <a:srgbClr val="963B12"/>
                </a:solidFill>
                <a:latin typeface="Verdana"/>
                <a:ea typeface="Times New Roman"/>
                <a:cs typeface="Arial"/>
              </a:rPr>
              <a:t>entidad </a:t>
            </a:r>
            <a:r>
              <a:rPr lang="es-BO" sz="1400" dirty="0" smtClean="0">
                <a:solidFill>
                  <a:srgbClr val="963B12"/>
                </a:solidFill>
                <a:latin typeface="Verdana"/>
                <a:ea typeface="Times New Roman"/>
                <a:cs typeface="Arial"/>
              </a:rPr>
              <a:t>debe pública </a:t>
            </a:r>
            <a:r>
              <a:rPr lang="es-BO" sz="1400" dirty="0">
                <a:solidFill>
                  <a:srgbClr val="963B12"/>
                </a:solidFill>
                <a:latin typeface="Verdana"/>
                <a:ea typeface="Times New Roman"/>
                <a:cs typeface="Arial"/>
              </a:rPr>
              <a:t>conocer la identidad de los proponentes y realizar la descarga de los documentos enviados por el proponente y el reporte electrónico de </a:t>
            </a:r>
            <a:r>
              <a:rPr lang="es-BO" sz="1400" dirty="0" smtClean="0">
                <a:solidFill>
                  <a:srgbClr val="963B12"/>
                </a:solidFill>
                <a:latin typeface="Verdana"/>
                <a:ea typeface="Times New Roman"/>
                <a:cs typeface="Arial"/>
              </a:rPr>
              <a:t>precios.</a:t>
            </a:r>
            <a:endParaRPr lang="es-BO" sz="1400" dirty="0">
              <a:solidFill>
                <a:srgbClr val="963B12"/>
              </a:solidFill>
            </a:endParaRPr>
          </a:p>
        </p:txBody>
      </p:sp>
    </p:spTree>
    <p:extLst>
      <p:ext uri="{BB962C8B-B14F-4D97-AF65-F5344CB8AC3E}">
        <p14:creationId xmlns:p14="http://schemas.microsoft.com/office/powerpoint/2010/main" val="656171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esm.gob.bo/recursos/galeria/147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20"/>
            <a:ext cx="9144000" cy="684968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43608" y="332656"/>
            <a:ext cx="7147341" cy="523220"/>
          </a:xfrm>
          <a:prstGeom prst="rect">
            <a:avLst/>
          </a:prstGeom>
          <a:solidFill>
            <a:schemeClr val="bg1"/>
          </a:solidFill>
        </p:spPr>
        <p:txBody>
          <a:bodyPr wrap="none">
            <a:spAutoFit/>
          </a:bodyPr>
          <a:lstStyle/>
          <a:p>
            <a:pPr algn="ctr"/>
            <a:r>
              <a:rPr lang="es-ES" sz="2800" b="1" dirty="0" smtClean="0">
                <a:solidFill>
                  <a:srgbClr val="963B12"/>
                </a:solidFill>
              </a:rPr>
              <a:t>EL ACTO DE APERTURA COMPRENDERÁ</a:t>
            </a:r>
            <a:endParaRPr lang="es-BO" sz="2800" b="1" dirty="0">
              <a:solidFill>
                <a:srgbClr val="963B12"/>
              </a:solidFill>
            </a:endParaRPr>
          </a:p>
        </p:txBody>
      </p:sp>
      <p:sp>
        <p:nvSpPr>
          <p:cNvPr id="3" name="2 Rectángulo"/>
          <p:cNvSpPr/>
          <p:nvPr/>
        </p:nvSpPr>
        <p:spPr>
          <a:xfrm>
            <a:off x="14833" y="1340768"/>
            <a:ext cx="6789416"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7.- Dar </a:t>
            </a:r>
            <a:r>
              <a:rPr lang="es-BO" sz="1400" dirty="0">
                <a:solidFill>
                  <a:srgbClr val="963B12"/>
                </a:solidFill>
                <a:latin typeface="Verdana"/>
                <a:ea typeface="Times New Roman"/>
                <a:cs typeface="Arial"/>
              </a:rPr>
              <a:t>a conocer públicamente el nombre de los proponentes y el precio total de sus propuestas </a:t>
            </a:r>
            <a:r>
              <a:rPr lang="es-BO" sz="1400" dirty="0" smtClean="0">
                <a:solidFill>
                  <a:srgbClr val="963B12"/>
                </a:solidFill>
                <a:latin typeface="Verdana"/>
                <a:ea typeface="Times New Roman"/>
                <a:cs typeface="Arial"/>
              </a:rPr>
              <a:t>económicas.</a:t>
            </a:r>
            <a:endParaRPr lang="es-BO" sz="1400" dirty="0">
              <a:solidFill>
                <a:srgbClr val="963B12"/>
              </a:solidFill>
            </a:endParaRPr>
          </a:p>
        </p:txBody>
      </p:sp>
      <p:sp>
        <p:nvSpPr>
          <p:cNvPr id="4" name="3 Rectángulo"/>
          <p:cNvSpPr/>
          <p:nvPr/>
        </p:nvSpPr>
        <p:spPr>
          <a:xfrm>
            <a:off x="0" y="2249314"/>
            <a:ext cx="7322300"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8.- Verificación </a:t>
            </a:r>
            <a:r>
              <a:rPr lang="es-BO" sz="1400" dirty="0">
                <a:solidFill>
                  <a:srgbClr val="963B12"/>
                </a:solidFill>
                <a:latin typeface="Verdana"/>
                <a:ea typeface="Times New Roman"/>
                <a:cs typeface="Arial"/>
              </a:rPr>
              <a:t>de los documentos presentados por los proponentes, aplicando la metodología PRESENTÓ/NO </a:t>
            </a:r>
            <a:r>
              <a:rPr lang="es-BO" sz="1400" dirty="0" smtClean="0">
                <a:solidFill>
                  <a:srgbClr val="963B12"/>
                </a:solidFill>
                <a:latin typeface="Verdana"/>
                <a:ea typeface="Times New Roman"/>
                <a:cs typeface="Arial"/>
              </a:rPr>
              <a:t>PRESENTÓ.</a:t>
            </a:r>
            <a:endParaRPr lang="es-BO" sz="1400" dirty="0">
              <a:solidFill>
                <a:srgbClr val="963B12"/>
              </a:solidFill>
            </a:endParaRPr>
          </a:p>
        </p:txBody>
      </p:sp>
      <p:sp>
        <p:nvSpPr>
          <p:cNvPr id="5" name="4 Rectángulo"/>
          <p:cNvSpPr/>
          <p:nvPr/>
        </p:nvSpPr>
        <p:spPr>
          <a:xfrm>
            <a:off x="0" y="3124297"/>
            <a:ext cx="7951824" cy="1384995"/>
          </a:xfrm>
          <a:prstGeom prst="rect">
            <a:avLst/>
          </a:prstGeom>
          <a:solidFill>
            <a:schemeClr val="bg1"/>
          </a:solidFill>
        </p:spPr>
        <p:txBody>
          <a:bodyPr wrap="square">
            <a:spAutoFit/>
          </a:bodyPr>
          <a:lstStyle/>
          <a:p>
            <a:pPr indent="-269875" algn="just">
              <a:spcAft>
                <a:spcPts val="0"/>
              </a:spcAft>
            </a:pPr>
            <a:r>
              <a:rPr lang="es-BO" sz="1400" dirty="0" smtClean="0">
                <a:solidFill>
                  <a:srgbClr val="963B12"/>
                </a:solidFill>
                <a:latin typeface="Verdana"/>
                <a:ea typeface="Times New Roman"/>
                <a:cs typeface="Arial"/>
              </a:rPr>
              <a:t>9.- Cuando </a:t>
            </a:r>
            <a:r>
              <a:rPr lang="es-BO" sz="1400" dirty="0">
                <a:solidFill>
                  <a:srgbClr val="963B12"/>
                </a:solidFill>
                <a:latin typeface="Verdana"/>
                <a:ea typeface="Times New Roman"/>
                <a:cs typeface="Arial"/>
              </a:rPr>
              <a:t>no se ubique algún formulario o documento requerido en el presente DBC, el Responsable de Evaluación o </a:t>
            </a:r>
            <a:r>
              <a:rPr lang="es-BO" sz="1400" dirty="0" smtClean="0">
                <a:solidFill>
                  <a:srgbClr val="963B12"/>
                </a:solidFill>
                <a:latin typeface="Verdana"/>
                <a:ea typeface="Times New Roman"/>
                <a:cs typeface="Arial"/>
              </a:rPr>
              <a:t>la </a:t>
            </a:r>
            <a:r>
              <a:rPr lang="es-BO" sz="1400" dirty="0">
                <a:solidFill>
                  <a:srgbClr val="963B12"/>
                </a:solidFill>
                <a:latin typeface="Verdana"/>
                <a:ea typeface="Times New Roman"/>
                <a:cs typeface="Arial"/>
              </a:rPr>
              <a:t>Comisión de Calificación podrá solicitar al representante del proponente, señalar el lugar que dicho documento o información ocupa en la propuesta electrónica o aceptar la falta del mismo, sin poder incluirlo. En ausencia del proponente o su representante, se registrará tal hecho en el Acta de Apertura.</a:t>
            </a:r>
            <a:endParaRPr lang="es-BO" sz="1400" dirty="0">
              <a:solidFill>
                <a:srgbClr val="963B12"/>
              </a:solidFill>
              <a:effectLst/>
              <a:latin typeface="Verdana"/>
              <a:ea typeface="Times New Roman"/>
              <a:cs typeface="Times New Roman"/>
            </a:endParaRPr>
          </a:p>
        </p:txBody>
      </p:sp>
      <p:sp>
        <p:nvSpPr>
          <p:cNvPr id="6" name="5 Rectángulo"/>
          <p:cNvSpPr/>
          <p:nvPr/>
        </p:nvSpPr>
        <p:spPr>
          <a:xfrm>
            <a:off x="-45278" y="4778566"/>
            <a:ext cx="8407888" cy="523220"/>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10.- Descargarse </a:t>
            </a:r>
            <a:r>
              <a:rPr lang="es-BO" sz="1400" dirty="0">
                <a:solidFill>
                  <a:srgbClr val="963B12"/>
                </a:solidFill>
                <a:latin typeface="Verdana"/>
                <a:ea typeface="Times New Roman"/>
                <a:cs typeface="Arial"/>
              </a:rPr>
              <a:t>el Reporte Electrónico, mismo que contendrá el nombre del proponente y el monto total de su propuesta </a:t>
            </a:r>
            <a:r>
              <a:rPr lang="es-BO" sz="1400" dirty="0" smtClean="0">
                <a:solidFill>
                  <a:srgbClr val="963B12"/>
                </a:solidFill>
                <a:latin typeface="Verdana"/>
                <a:ea typeface="Times New Roman"/>
                <a:cs typeface="Arial"/>
              </a:rPr>
              <a:t>económica.</a:t>
            </a:r>
            <a:endParaRPr lang="es-BO" sz="1400" dirty="0">
              <a:solidFill>
                <a:srgbClr val="963B12"/>
              </a:solidFill>
            </a:endParaRPr>
          </a:p>
        </p:txBody>
      </p:sp>
      <p:sp>
        <p:nvSpPr>
          <p:cNvPr id="7" name="6 Rectángulo"/>
          <p:cNvSpPr/>
          <p:nvPr/>
        </p:nvSpPr>
        <p:spPr>
          <a:xfrm>
            <a:off x="0" y="5577248"/>
            <a:ext cx="8676456" cy="307777"/>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11.- Elaboración </a:t>
            </a:r>
            <a:r>
              <a:rPr lang="es-BO" sz="1400" dirty="0">
                <a:solidFill>
                  <a:srgbClr val="963B12"/>
                </a:solidFill>
                <a:latin typeface="Verdana"/>
                <a:ea typeface="Times New Roman"/>
                <a:cs typeface="Arial"/>
              </a:rPr>
              <a:t>del Acta de Apertura, consignando las propuestas </a:t>
            </a:r>
            <a:r>
              <a:rPr lang="es-BO" sz="1400" dirty="0" smtClean="0">
                <a:solidFill>
                  <a:srgbClr val="963B12"/>
                </a:solidFill>
                <a:latin typeface="Verdana"/>
                <a:ea typeface="Times New Roman"/>
                <a:cs typeface="Arial"/>
              </a:rPr>
              <a:t>presentadas.</a:t>
            </a:r>
            <a:endParaRPr lang="es-BO" sz="1400" dirty="0">
              <a:solidFill>
                <a:srgbClr val="963B12"/>
              </a:solidFill>
            </a:endParaRPr>
          </a:p>
        </p:txBody>
      </p:sp>
      <p:sp>
        <p:nvSpPr>
          <p:cNvPr id="8" name="7 Rectángulo"/>
          <p:cNvSpPr/>
          <p:nvPr/>
        </p:nvSpPr>
        <p:spPr>
          <a:xfrm>
            <a:off x="0" y="6270915"/>
            <a:ext cx="9144000" cy="307777"/>
          </a:xfrm>
          <a:prstGeom prst="rect">
            <a:avLst/>
          </a:prstGeom>
          <a:solidFill>
            <a:schemeClr val="bg1"/>
          </a:solidFill>
        </p:spPr>
        <p:txBody>
          <a:bodyPr wrap="square">
            <a:spAutoFit/>
          </a:bodyPr>
          <a:lstStyle/>
          <a:p>
            <a:r>
              <a:rPr lang="es-BO" sz="1400" dirty="0" smtClean="0">
                <a:solidFill>
                  <a:srgbClr val="963B12"/>
                </a:solidFill>
                <a:latin typeface="Verdana" panose="020B0604030504040204" pitchFamily="34" charset="0"/>
                <a:ea typeface="Verdana" panose="020B0604030504040204" pitchFamily="34" charset="0"/>
              </a:rPr>
              <a:t>12 Los </a:t>
            </a:r>
            <a:r>
              <a:rPr lang="es-BO" sz="1400" dirty="0">
                <a:solidFill>
                  <a:srgbClr val="963B12"/>
                </a:solidFill>
                <a:latin typeface="Verdana" panose="020B0604030504040204" pitchFamily="34" charset="0"/>
                <a:ea typeface="Verdana" panose="020B0604030504040204" pitchFamily="34" charset="0"/>
              </a:rPr>
              <a:t>proponentes que tengan observaciones deberán hacer constar las mismas en el </a:t>
            </a:r>
            <a:r>
              <a:rPr lang="es-BO" sz="1400" dirty="0" smtClean="0">
                <a:solidFill>
                  <a:srgbClr val="963B12"/>
                </a:solidFill>
                <a:latin typeface="Verdana" panose="020B0604030504040204" pitchFamily="34" charset="0"/>
                <a:ea typeface="Verdana" panose="020B0604030504040204" pitchFamily="34" charset="0"/>
              </a:rPr>
              <a:t>Acta.</a:t>
            </a:r>
            <a:endParaRPr lang="es-BO" sz="1400" dirty="0">
              <a:solidFill>
                <a:srgbClr val="963B1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59681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esm.gob.bo/recursos/galeria/16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598"/>
            <a:ext cx="9144000" cy="690559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423" y="1772816"/>
            <a:ext cx="4179952" cy="1169551"/>
          </a:xfrm>
          <a:prstGeom prst="rect">
            <a:avLst/>
          </a:prstGeom>
          <a:solidFill>
            <a:schemeClr val="bg1"/>
          </a:solidFill>
        </p:spPr>
        <p:txBody>
          <a:bodyPr wrap="square">
            <a:spAutoFit/>
          </a:bodyPr>
          <a:lstStyle/>
          <a:p>
            <a:r>
              <a:rPr lang="es-BO" sz="1400" dirty="0" smtClean="0">
                <a:solidFill>
                  <a:srgbClr val="963B12"/>
                </a:solidFill>
                <a:latin typeface="Verdana" panose="020B0604030504040204" pitchFamily="34" charset="0"/>
                <a:ea typeface="Verdana" panose="020B0604030504040204" pitchFamily="34" charset="0"/>
              </a:rPr>
              <a:t>14.- Durante </a:t>
            </a:r>
            <a:r>
              <a:rPr lang="es-BO" sz="1400" dirty="0">
                <a:solidFill>
                  <a:srgbClr val="963B12"/>
                </a:solidFill>
                <a:latin typeface="Verdana" panose="020B0604030504040204" pitchFamily="34" charset="0"/>
                <a:ea typeface="Verdana" panose="020B0604030504040204" pitchFamily="34" charset="0"/>
              </a:rPr>
              <a:t>el Acto de Apertura de propuestas no se descalificará a ningún proponente, siendo esta una atribución del Responsable de Evaluación o de la Comisión de Calificación en el proceso de </a:t>
            </a:r>
            <a:r>
              <a:rPr lang="es-BO" sz="1400" dirty="0" smtClean="0">
                <a:solidFill>
                  <a:srgbClr val="963B12"/>
                </a:solidFill>
                <a:latin typeface="Verdana" panose="020B0604030504040204" pitchFamily="34" charset="0"/>
                <a:ea typeface="Verdana" panose="020B0604030504040204" pitchFamily="34" charset="0"/>
              </a:rPr>
              <a:t>evaluación.</a:t>
            </a:r>
            <a:endParaRPr lang="es-BO" sz="1400" dirty="0">
              <a:solidFill>
                <a:srgbClr val="963B12"/>
              </a:solidFill>
              <a:latin typeface="Verdana" panose="020B0604030504040204" pitchFamily="34" charset="0"/>
              <a:ea typeface="Verdana" panose="020B0604030504040204" pitchFamily="34" charset="0"/>
            </a:endParaRPr>
          </a:p>
        </p:txBody>
      </p:sp>
      <p:sp>
        <p:nvSpPr>
          <p:cNvPr id="3" name="2 Rectángulo"/>
          <p:cNvSpPr/>
          <p:nvPr/>
        </p:nvSpPr>
        <p:spPr>
          <a:xfrm>
            <a:off x="5241776" y="4365104"/>
            <a:ext cx="3912480" cy="1384995"/>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15.- Concluido </a:t>
            </a:r>
            <a:r>
              <a:rPr lang="es-BO" sz="1400" dirty="0">
                <a:solidFill>
                  <a:srgbClr val="963B12"/>
                </a:solidFill>
                <a:latin typeface="Verdana"/>
                <a:ea typeface="Times New Roman"/>
                <a:cs typeface="Arial"/>
              </a:rPr>
              <a:t>el Acto de Apertura, la nómina de proponentes será remitida, por el Responsable de Evaluación o la Comisión de Calificación al RPA en forma inmediata, para efectos de eventual </a:t>
            </a:r>
            <a:r>
              <a:rPr lang="es-BO" sz="1400" dirty="0" smtClean="0">
                <a:solidFill>
                  <a:srgbClr val="963B12"/>
                </a:solidFill>
                <a:latin typeface="Verdana"/>
                <a:ea typeface="Times New Roman"/>
                <a:cs typeface="Arial"/>
              </a:rPr>
              <a:t>excusa.</a:t>
            </a:r>
            <a:endParaRPr lang="es-BO" sz="1400" dirty="0">
              <a:solidFill>
                <a:srgbClr val="963B12"/>
              </a:solidFill>
            </a:endParaRPr>
          </a:p>
        </p:txBody>
      </p:sp>
      <p:sp>
        <p:nvSpPr>
          <p:cNvPr id="4" name="3 Rectángulo"/>
          <p:cNvSpPr/>
          <p:nvPr/>
        </p:nvSpPr>
        <p:spPr>
          <a:xfrm>
            <a:off x="755576" y="260648"/>
            <a:ext cx="7147341" cy="523220"/>
          </a:xfrm>
          <a:prstGeom prst="rect">
            <a:avLst/>
          </a:prstGeom>
          <a:solidFill>
            <a:schemeClr val="bg1"/>
          </a:solidFill>
        </p:spPr>
        <p:txBody>
          <a:bodyPr wrap="none">
            <a:spAutoFit/>
          </a:bodyPr>
          <a:lstStyle/>
          <a:p>
            <a:r>
              <a:rPr lang="es-ES" sz="2800" b="1" dirty="0" smtClean="0">
                <a:solidFill>
                  <a:srgbClr val="963B12"/>
                </a:solidFill>
              </a:rPr>
              <a:t>EL ACTO DE APERTURA COMPRENDERÁ</a:t>
            </a:r>
            <a:endParaRPr lang="es-BO" sz="2800" b="1" dirty="0">
              <a:solidFill>
                <a:srgbClr val="963B12"/>
              </a:solidFill>
            </a:endParaRPr>
          </a:p>
        </p:txBody>
      </p:sp>
    </p:spTree>
    <p:extLst>
      <p:ext uri="{BB962C8B-B14F-4D97-AF65-F5344CB8AC3E}">
        <p14:creationId xmlns:p14="http://schemas.microsoft.com/office/powerpoint/2010/main" val="3866528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sm.gob.bo/recursos/galeria/147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20"/>
            <a:ext cx="9144000" cy="684968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55576" y="188640"/>
            <a:ext cx="7560840" cy="584775"/>
          </a:xfrm>
          <a:prstGeom prst="rect">
            <a:avLst/>
          </a:prstGeom>
          <a:solidFill>
            <a:schemeClr val="bg1"/>
          </a:solidFill>
        </p:spPr>
        <p:txBody>
          <a:bodyPr wrap="square">
            <a:spAutoFit/>
          </a:bodyPr>
          <a:lstStyle/>
          <a:p>
            <a:pPr lvl="0" algn="ctr">
              <a:spcBef>
                <a:spcPts val="1200"/>
              </a:spcBef>
              <a:spcAft>
                <a:spcPts val="0"/>
              </a:spcAft>
              <a:buSzPts val="900"/>
            </a:pPr>
            <a:r>
              <a:rPr lang="es-BO" sz="3200" b="1" kern="1400" dirty="0">
                <a:solidFill>
                  <a:srgbClr val="963B12"/>
                </a:solidFill>
                <a:latin typeface="Verdana"/>
                <a:ea typeface="Times New Roman"/>
                <a:cs typeface="Arial"/>
              </a:rPr>
              <a:t>EVALUACIÓN DE PROPUESTAS</a:t>
            </a:r>
            <a:endParaRPr lang="es-BO" sz="3200" b="1" kern="1400" dirty="0">
              <a:solidFill>
                <a:srgbClr val="963B12"/>
              </a:solidFill>
              <a:effectLst/>
              <a:latin typeface="Times New Roman"/>
              <a:ea typeface="Times New Roman"/>
              <a:cs typeface="Arial"/>
            </a:endParaRPr>
          </a:p>
        </p:txBody>
      </p:sp>
      <p:sp>
        <p:nvSpPr>
          <p:cNvPr id="3" name="2 Rectángulo"/>
          <p:cNvSpPr/>
          <p:nvPr/>
        </p:nvSpPr>
        <p:spPr>
          <a:xfrm>
            <a:off x="200690" y="1268760"/>
            <a:ext cx="4335306" cy="369332"/>
          </a:xfrm>
          <a:prstGeom prst="rect">
            <a:avLst/>
          </a:prstGeom>
          <a:solidFill>
            <a:schemeClr val="bg1"/>
          </a:solidFill>
        </p:spPr>
        <p:txBody>
          <a:bodyPr wrap="square">
            <a:spAutoFit/>
          </a:bodyPr>
          <a:lstStyle/>
          <a:p>
            <a:r>
              <a:rPr lang="es-BO" b="1" dirty="0" smtClean="0">
                <a:solidFill>
                  <a:srgbClr val="A02C0C"/>
                </a:solidFill>
                <a:latin typeface="MyriadPro"/>
              </a:rPr>
              <a:t>CONTRATACIONES DE BIENES </a:t>
            </a:r>
            <a:endParaRPr lang="es-BO" b="1" dirty="0">
              <a:solidFill>
                <a:srgbClr val="A02C0C"/>
              </a:solidFill>
              <a:latin typeface="MyriadPro"/>
            </a:endParaRPr>
          </a:p>
        </p:txBody>
      </p:sp>
      <p:sp>
        <p:nvSpPr>
          <p:cNvPr id="4" name="3 Rectángulo"/>
          <p:cNvSpPr/>
          <p:nvPr/>
        </p:nvSpPr>
        <p:spPr>
          <a:xfrm>
            <a:off x="4788024" y="1300118"/>
            <a:ext cx="4032448" cy="369332"/>
          </a:xfrm>
          <a:prstGeom prst="rect">
            <a:avLst/>
          </a:prstGeom>
          <a:solidFill>
            <a:schemeClr val="bg1"/>
          </a:solidFill>
        </p:spPr>
        <p:txBody>
          <a:bodyPr wrap="square">
            <a:spAutoFit/>
          </a:bodyPr>
          <a:lstStyle/>
          <a:p>
            <a:r>
              <a:rPr lang="es-BO" b="1" dirty="0" smtClean="0">
                <a:solidFill>
                  <a:srgbClr val="A02C0C"/>
                </a:solidFill>
                <a:latin typeface="MyriadPro"/>
              </a:rPr>
              <a:t>CONTRATACIONES DE SERVICIOS  </a:t>
            </a:r>
            <a:endParaRPr lang="es-BO" b="1" dirty="0">
              <a:solidFill>
                <a:srgbClr val="A02C0C"/>
              </a:solidFill>
              <a:latin typeface="MyriadPro"/>
            </a:endParaRPr>
          </a:p>
        </p:txBody>
      </p:sp>
      <p:sp>
        <p:nvSpPr>
          <p:cNvPr id="5" name="4 Rectángulo"/>
          <p:cNvSpPr/>
          <p:nvPr/>
        </p:nvSpPr>
        <p:spPr>
          <a:xfrm>
            <a:off x="216024" y="1844824"/>
            <a:ext cx="4319972" cy="1815882"/>
          </a:xfrm>
          <a:prstGeom prst="rect">
            <a:avLst/>
          </a:prstGeom>
          <a:solidFill>
            <a:schemeClr val="bg1"/>
          </a:solidFill>
        </p:spPr>
        <p:txBody>
          <a:bodyPr wrap="square">
            <a:spAutoFit/>
          </a:bodyPr>
          <a:lstStyle/>
          <a:p>
            <a:pPr algn="just">
              <a:spcAft>
                <a:spcPts val="0"/>
              </a:spcAft>
            </a:pPr>
            <a:r>
              <a:rPr lang="es-BO" sz="1400" dirty="0">
                <a:solidFill>
                  <a:srgbClr val="963B12"/>
                </a:solidFill>
                <a:latin typeface="Verdana"/>
                <a:ea typeface="Times New Roman"/>
                <a:cs typeface="Arial"/>
              </a:rPr>
              <a:t>La entidad </a:t>
            </a:r>
            <a:r>
              <a:rPr lang="es-BO" sz="1400" dirty="0" smtClean="0">
                <a:solidFill>
                  <a:srgbClr val="963B12"/>
                </a:solidFill>
                <a:latin typeface="Verdana"/>
                <a:ea typeface="Times New Roman"/>
                <a:cs typeface="Arial"/>
              </a:rPr>
              <a:t>convocante </a:t>
            </a:r>
            <a:r>
              <a:rPr lang="es-BO" sz="1400" dirty="0">
                <a:solidFill>
                  <a:srgbClr val="963B12"/>
                </a:solidFill>
                <a:latin typeface="Verdana"/>
                <a:ea typeface="Times New Roman"/>
                <a:cs typeface="Arial"/>
              </a:rPr>
              <a:t>para la evaluación de propuestas podrá aplicar uno de los siguientes Métodos de Selección y Adjudicación:</a:t>
            </a:r>
            <a:endParaRPr lang="es-BO" sz="1400" dirty="0">
              <a:solidFill>
                <a:srgbClr val="963B12"/>
              </a:solidFill>
              <a:latin typeface="Verdana"/>
              <a:ea typeface="Times New Roman"/>
              <a:cs typeface="Times New Roman"/>
            </a:endParaRPr>
          </a:p>
          <a:p>
            <a:pPr marL="450215" algn="just">
              <a:spcAft>
                <a:spcPts val="0"/>
              </a:spcAft>
            </a:pPr>
            <a:r>
              <a:rPr lang="es-BO" sz="1400" dirty="0">
                <a:solidFill>
                  <a:srgbClr val="963B12"/>
                </a:solidFill>
                <a:latin typeface="Verdana"/>
                <a:ea typeface="Times New Roman"/>
                <a:cs typeface="Arial"/>
              </a:rPr>
              <a:t> </a:t>
            </a:r>
            <a:endParaRPr lang="es-BO" sz="1400" dirty="0">
              <a:solidFill>
                <a:srgbClr val="963B12"/>
              </a:solidFill>
              <a:latin typeface="Verdana"/>
              <a:ea typeface="Times New Roman"/>
              <a:cs typeface="Times New Roman"/>
            </a:endParaRPr>
          </a:p>
          <a:p>
            <a:pPr marL="342900" lvl="0" indent="-342900" algn="just">
              <a:spcAft>
                <a:spcPts val="0"/>
              </a:spcAft>
              <a:buFont typeface="+mj-lt"/>
              <a:buAutoNum type="alphaLcParenR"/>
              <a:tabLst>
                <a:tab pos="630555" algn="l"/>
              </a:tabLst>
            </a:pPr>
            <a:r>
              <a:rPr lang="es-BO" sz="1400" dirty="0">
                <a:solidFill>
                  <a:srgbClr val="963B12"/>
                </a:solidFill>
                <a:latin typeface="Verdana"/>
                <a:ea typeface="Times New Roman"/>
                <a:cs typeface="Arial"/>
              </a:rPr>
              <a:t>Precio </a:t>
            </a:r>
            <a:r>
              <a:rPr lang="es-BO" sz="1400" dirty="0">
                <a:solidFill>
                  <a:srgbClr val="963B12"/>
                </a:solidFill>
                <a:latin typeface="Verdana"/>
                <a:ea typeface="Times New Roman"/>
                <a:cs typeface="Arial"/>
              </a:rPr>
              <a:t>e</a:t>
            </a:r>
            <a:r>
              <a:rPr lang="es-BO" sz="1400" dirty="0" smtClean="0">
                <a:solidFill>
                  <a:srgbClr val="963B12"/>
                </a:solidFill>
                <a:latin typeface="Verdana"/>
                <a:ea typeface="Times New Roman"/>
                <a:cs typeface="Arial"/>
              </a:rPr>
              <a:t>valuado más </a:t>
            </a:r>
            <a:r>
              <a:rPr lang="es-BO" sz="1400" dirty="0">
                <a:solidFill>
                  <a:srgbClr val="963B12"/>
                </a:solidFill>
                <a:latin typeface="Verdana"/>
                <a:ea typeface="Times New Roman"/>
                <a:cs typeface="Arial"/>
              </a:rPr>
              <a:t>b</a:t>
            </a:r>
            <a:r>
              <a:rPr lang="es-BO" sz="1400" dirty="0" smtClean="0">
                <a:solidFill>
                  <a:srgbClr val="963B12"/>
                </a:solidFill>
                <a:latin typeface="Verdana"/>
                <a:ea typeface="Times New Roman"/>
                <a:cs typeface="Arial"/>
              </a:rPr>
              <a:t>ajo</a:t>
            </a:r>
            <a:r>
              <a:rPr lang="es-BO" sz="1400" dirty="0">
                <a:solidFill>
                  <a:srgbClr val="963B12"/>
                </a:solidFill>
                <a:latin typeface="Verdana"/>
                <a:ea typeface="Times New Roman"/>
                <a:cs typeface="Arial"/>
              </a:rPr>
              <a:t>;</a:t>
            </a:r>
            <a:endParaRPr lang="es-BO" sz="1400" dirty="0">
              <a:solidFill>
                <a:srgbClr val="963B12"/>
              </a:solidFill>
              <a:latin typeface="Verdana"/>
              <a:ea typeface="Times New Roman"/>
              <a:cs typeface="Times New Roman"/>
            </a:endParaRPr>
          </a:p>
          <a:p>
            <a:pPr marL="342900" lvl="0" indent="-342900" algn="just">
              <a:spcAft>
                <a:spcPts val="0"/>
              </a:spcAft>
              <a:buFont typeface="+mj-lt"/>
              <a:buAutoNum type="alphaLcParenR"/>
              <a:tabLst>
                <a:tab pos="630555" algn="l"/>
              </a:tabLst>
            </a:pPr>
            <a:r>
              <a:rPr lang="es-BO" sz="1400" dirty="0">
                <a:solidFill>
                  <a:srgbClr val="963B12"/>
                </a:solidFill>
                <a:latin typeface="Verdana"/>
                <a:ea typeface="Times New Roman"/>
                <a:cs typeface="Arial"/>
              </a:rPr>
              <a:t>Calidad, Propuesta Técnica y Costo;</a:t>
            </a:r>
            <a:endParaRPr lang="es-BO" sz="1400" dirty="0">
              <a:solidFill>
                <a:srgbClr val="963B12"/>
              </a:solidFill>
              <a:latin typeface="Verdana"/>
              <a:ea typeface="Times New Roman"/>
              <a:cs typeface="Times New Roman"/>
            </a:endParaRPr>
          </a:p>
          <a:p>
            <a:pPr marL="342900" lvl="0" indent="-342900" algn="just">
              <a:spcAft>
                <a:spcPts val="0"/>
              </a:spcAft>
              <a:buFont typeface="+mj-lt"/>
              <a:buAutoNum type="alphaLcParenR"/>
              <a:tabLst>
                <a:tab pos="630555" algn="l"/>
              </a:tabLst>
            </a:pPr>
            <a:r>
              <a:rPr lang="es-BO" sz="1400" dirty="0">
                <a:solidFill>
                  <a:srgbClr val="963B12"/>
                </a:solidFill>
                <a:latin typeface="Verdana"/>
                <a:ea typeface="Times New Roman"/>
                <a:cs typeface="Arial"/>
              </a:rPr>
              <a:t>Calidad.</a:t>
            </a:r>
            <a:endParaRPr lang="es-BO" sz="1400" dirty="0">
              <a:solidFill>
                <a:srgbClr val="963B12"/>
              </a:solidFill>
              <a:effectLst/>
              <a:latin typeface="Verdana"/>
              <a:ea typeface="Times New Roman"/>
              <a:cs typeface="Times New Roman"/>
            </a:endParaRPr>
          </a:p>
        </p:txBody>
      </p:sp>
      <p:sp>
        <p:nvSpPr>
          <p:cNvPr id="6" name="5 Rectángulo"/>
          <p:cNvSpPr/>
          <p:nvPr/>
        </p:nvSpPr>
        <p:spPr>
          <a:xfrm>
            <a:off x="4788024" y="1826294"/>
            <a:ext cx="4302224" cy="1815882"/>
          </a:xfrm>
          <a:prstGeom prst="rect">
            <a:avLst/>
          </a:prstGeom>
          <a:solidFill>
            <a:schemeClr val="bg1"/>
          </a:solidFill>
        </p:spPr>
        <p:txBody>
          <a:bodyPr wrap="square">
            <a:spAutoFit/>
          </a:bodyPr>
          <a:lstStyle/>
          <a:p>
            <a:pPr marL="274320" algn="just">
              <a:spcAft>
                <a:spcPts val="0"/>
              </a:spcAft>
            </a:pPr>
            <a:r>
              <a:rPr lang="es-BO" sz="1400" dirty="0">
                <a:solidFill>
                  <a:srgbClr val="963B12"/>
                </a:solidFill>
                <a:latin typeface="Verdana"/>
                <a:ea typeface="Times New Roman"/>
                <a:cs typeface="Arial"/>
              </a:rPr>
              <a:t>La entidad convocante para la evaluación de propuestas podrá aplicar uno de los siguientes Métodos de Selección y Adjudicación:</a:t>
            </a:r>
            <a:endParaRPr lang="es-BO" sz="1400" dirty="0">
              <a:solidFill>
                <a:srgbClr val="963B12"/>
              </a:solidFill>
              <a:latin typeface="Verdana"/>
              <a:ea typeface="Times New Roman"/>
              <a:cs typeface="Times New Roman"/>
            </a:endParaRPr>
          </a:p>
          <a:p>
            <a:pPr algn="just">
              <a:spcAft>
                <a:spcPts val="0"/>
              </a:spcAft>
            </a:pPr>
            <a:r>
              <a:rPr lang="es-BO" sz="1400" dirty="0">
                <a:solidFill>
                  <a:srgbClr val="963B12"/>
                </a:solidFill>
                <a:latin typeface="Verdana"/>
                <a:ea typeface="Times New Roman"/>
                <a:cs typeface="Arial"/>
              </a:rPr>
              <a:t> </a:t>
            </a:r>
            <a:endParaRPr lang="es-BO" sz="1400" dirty="0">
              <a:solidFill>
                <a:srgbClr val="963B12"/>
              </a:solidFill>
              <a:latin typeface="Verdana"/>
              <a:ea typeface="Times New Roman"/>
              <a:cs typeface="Times New Roman"/>
            </a:endParaRPr>
          </a:p>
          <a:p>
            <a:pPr marL="342900" lvl="0" indent="-342900" algn="just">
              <a:spcAft>
                <a:spcPts val="0"/>
              </a:spcAft>
              <a:buFont typeface="+mj-lt"/>
              <a:buAutoNum type="alphaLcParenR"/>
            </a:pPr>
            <a:r>
              <a:rPr lang="es-BO" sz="1400" dirty="0">
                <a:solidFill>
                  <a:srgbClr val="963B12"/>
                </a:solidFill>
                <a:highlight>
                  <a:srgbClr val="FFFF00"/>
                </a:highlight>
                <a:latin typeface="Verdana"/>
                <a:ea typeface="Times New Roman"/>
                <a:cs typeface="Arial"/>
              </a:rPr>
              <a:t>Precio </a:t>
            </a:r>
            <a:r>
              <a:rPr lang="es-BO" sz="1400" dirty="0" smtClean="0">
                <a:solidFill>
                  <a:srgbClr val="963B12"/>
                </a:solidFill>
                <a:highlight>
                  <a:srgbClr val="FFFF00"/>
                </a:highlight>
                <a:latin typeface="Verdana"/>
                <a:ea typeface="Times New Roman"/>
                <a:cs typeface="Arial"/>
              </a:rPr>
              <a:t>evaluado </a:t>
            </a:r>
            <a:r>
              <a:rPr lang="es-BO" sz="1400" dirty="0">
                <a:solidFill>
                  <a:srgbClr val="963B12"/>
                </a:solidFill>
                <a:highlight>
                  <a:srgbClr val="FFFF00"/>
                </a:highlight>
                <a:latin typeface="Verdana"/>
                <a:ea typeface="Times New Roman"/>
                <a:cs typeface="Arial"/>
              </a:rPr>
              <a:t>m</a:t>
            </a:r>
            <a:r>
              <a:rPr lang="es-BO" sz="1400" dirty="0" smtClean="0">
                <a:solidFill>
                  <a:srgbClr val="963B12"/>
                </a:solidFill>
                <a:highlight>
                  <a:srgbClr val="FFFF00"/>
                </a:highlight>
                <a:latin typeface="Verdana"/>
                <a:ea typeface="Times New Roman"/>
                <a:cs typeface="Arial"/>
              </a:rPr>
              <a:t>ás </a:t>
            </a:r>
            <a:r>
              <a:rPr lang="es-BO" sz="1400" dirty="0">
                <a:solidFill>
                  <a:srgbClr val="963B12"/>
                </a:solidFill>
                <a:highlight>
                  <a:srgbClr val="FFFF00"/>
                </a:highlight>
                <a:latin typeface="Verdana"/>
                <a:ea typeface="Times New Roman"/>
                <a:cs typeface="Arial"/>
              </a:rPr>
              <a:t>b</a:t>
            </a:r>
            <a:r>
              <a:rPr lang="es-BO" sz="1400" dirty="0" smtClean="0">
                <a:solidFill>
                  <a:srgbClr val="963B12"/>
                </a:solidFill>
                <a:highlight>
                  <a:srgbClr val="FFFF00"/>
                </a:highlight>
                <a:latin typeface="Verdana"/>
                <a:ea typeface="Times New Roman"/>
                <a:cs typeface="Arial"/>
              </a:rPr>
              <a:t>ajo</a:t>
            </a:r>
            <a:r>
              <a:rPr lang="es-BO" sz="1400" dirty="0">
                <a:solidFill>
                  <a:srgbClr val="963B12"/>
                </a:solidFill>
                <a:highlight>
                  <a:srgbClr val="FFFF00"/>
                </a:highlight>
                <a:latin typeface="Verdana"/>
                <a:ea typeface="Times New Roman"/>
                <a:cs typeface="Arial"/>
              </a:rPr>
              <a:t>; </a:t>
            </a:r>
            <a:endParaRPr lang="es-BO" sz="1400" dirty="0">
              <a:solidFill>
                <a:srgbClr val="963B12"/>
              </a:solidFill>
              <a:latin typeface="Verdana"/>
              <a:ea typeface="Times New Roman"/>
              <a:cs typeface="Times New Roman"/>
            </a:endParaRPr>
          </a:p>
          <a:p>
            <a:pPr marL="342900" lvl="0" indent="-342900" algn="just">
              <a:spcAft>
                <a:spcPts val="0"/>
              </a:spcAft>
              <a:buFont typeface="+mj-lt"/>
              <a:buAutoNum type="alphaLcParenR"/>
            </a:pPr>
            <a:r>
              <a:rPr lang="es-BO" sz="1400" dirty="0">
                <a:solidFill>
                  <a:srgbClr val="963B12"/>
                </a:solidFill>
                <a:latin typeface="Verdana"/>
                <a:ea typeface="Times New Roman"/>
                <a:cs typeface="Arial"/>
              </a:rPr>
              <a:t>Calidad, Propuesta Técnica y </a:t>
            </a:r>
            <a:r>
              <a:rPr lang="es-BO" sz="1400" dirty="0" smtClean="0">
                <a:solidFill>
                  <a:srgbClr val="963B12"/>
                </a:solidFill>
                <a:latin typeface="Verdana"/>
                <a:ea typeface="Times New Roman"/>
                <a:cs typeface="Arial"/>
              </a:rPr>
              <a:t>Costo;</a:t>
            </a:r>
            <a:endParaRPr lang="es-BO" sz="1400" dirty="0" smtClean="0">
              <a:solidFill>
                <a:srgbClr val="963B12"/>
              </a:solidFill>
              <a:latin typeface="Verdana"/>
              <a:ea typeface="Times New Roman"/>
              <a:cs typeface="Times New Roman"/>
            </a:endParaRPr>
          </a:p>
          <a:p>
            <a:pPr marL="342900" lvl="0" indent="-342900" algn="just">
              <a:spcAft>
                <a:spcPts val="0"/>
              </a:spcAft>
              <a:buFont typeface="+mj-lt"/>
              <a:buAutoNum type="alphaLcParenR"/>
            </a:pPr>
            <a:r>
              <a:rPr lang="es-BO" sz="1400" dirty="0" smtClean="0">
                <a:solidFill>
                  <a:srgbClr val="963B12"/>
                </a:solidFill>
                <a:latin typeface="Verdana"/>
                <a:ea typeface="Times New Roman"/>
                <a:cs typeface="Arial"/>
              </a:rPr>
              <a:t>Presupuesto </a:t>
            </a:r>
            <a:r>
              <a:rPr lang="es-BO" sz="1400" dirty="0">
                <a:solidFill>
                  <a:srgbClr val="963B12"/>
                </a:solidFill>
                <a:latin typeface="Verdana"/>
                <a:ea typeface="Times New Roman"/>
                <a:cs typeface="Arial"/>
              </a:rPr>
              <a:t>Fijo </a:t>
            </a:r>
            <a:endParaRPr lang="es-BO" sz="1400" dirty="0">
              <a:solidFill>
                <a:srgbClr val="963B12"/>
              </a:solidFill>
            </a:endParaRPr>
          </a:p>
        </p:txBody>
      </p:sp>
      <mc:AlternateContent xmlns:mc="http://schemas.openxmlformats.org/markup-compatibility/2006" xmlns:a14="http://schemas.microsoft.com/office/drawing/2010/main">
        <mc:Choice Requires="a14">
          <p:sp>
            <p:nvSpPr>
              <p:cNvPr id="7" name="6 Rectángulo"/>
              <p:cNvSpPr/>
              <p:nvPr/>
            </p:nvSpPr>
            <p:spPr>
              <a:xfrm>
                <a:off x="82343" y="4149080"/>
                <a:ext cx="4273633" cy="2123658"/>
              </a:xfrm>
              <a:prstGeom prst="rect">
                <a:avLst/>
              </a:prstGeom>
              <a:solidFill>
                <a:schemeClr val="bg1"/>
              </a:solidFill>
            </p:spPr>
            <p:txBody>
              <a:bodyPr wrap="square">
                <a:spAutoFit/>
              </a:bodyPr>
              <a:lstStyle/>
              <a:p>
                <a:pPr marL="342900" lvl="0" indent="-342900" algn="just">
                  <a:spcAft>
                    <a:spcPts val="0"/>
                  </a:spcAft>
                  <a:buFont typeface="Verdana"/>
                  <a:buAutoNum type="arabicPeriod"/>
                  <a:tabLst>
                    <a:tab pos="1488440" algn="l"/>
                    <a:tab pos="1488440" algn="l"/>
                  </a:tabLst>
                </a:pPr>
                <a:r>
                  <a:rPr lang="es-BO" sz="1200" b="1" kern="0" cap="all" dirty="0" smtClean="0">
                    <a:solidFill>
                      <a:srgbClr val="963B12"/>
                    </a:solidFill>
                    <a:latin typeface="Verdana" panose="020B0604030504040204" pitchFamily="34" charset="0"/>
                    <a:ea typeface="Verdana" panose="020B0604030504040204" pitchFamily="34" charset="0"/>
                    <a:cs typeface="Arial"/>
                  </a:rPr>
                  <a:t>MÉTODO DE SELECCIÓN Y ADJUDICACIÓN CALIDAD, PROPUESTA TÉCNICA Y COSTO </a:t>
                </a:r>
                <a:r>
                  <a:rPr lang="es-BO" sz="1200" b="1" u="none" strike="noStrike" kern="0" cap="all" dirty="0">
                    <a:solidFill>
                      <a:srgbClr val="963B12"/>
                    </a:solidFill>
                    <a:effectLst/>
                    <a:highlight>
                      <a:srgbClr val="FFFF00"/>
                    </a:highlight>
                    <a:latin typeface="Verdana" panose="020B0604030504040204" pitchFamily="34" charset="0"/>
                    <a:ea typeface="Verdana" panose="020B0604030504040204" pitchFamily="34" charset="0"/>
                    <a:cs typeface="Arial"/>
                  </a:rPr>
                  <a:t>(APLICA METODO)</a:t>
                </a:r>
                <a:endParaRPr lang="es-BO" sz="1200" b="1" u="sng" kern="0" cap="all" dirty="0">
                  <a:solidFill>
                    <a:srgbClr val="963B12"/>
                  </a:solidFill>
                  <a:effectLst/>
                  <a:latin typeface="Verdana" panose="020B0604030504040204" pitchFamily="34" charset="0"/>
                  <a:ea typeface="Verdana" panose="020B0604030504040204" pitchFamily="34" charset="0"/>
                  <a:cs typeface="Times New Roman"/>
                </a:endParaRPr>
              </a:p>
              <a:p>
                <a:pPr algn="just">
                  <a:spcAft>
                    <a:spcPts val="0"/>
                  </a:spcAft>
                </a:pPr>
                <a:r>
                  <a:rPr lang="es-BO" sz="1200" b="1" dirty="0">
                    <a:solidFill>
                      <a:srgbClr val="963B12"/>
                    </a:solidFill>
                    <a:effectLst/>
                    <a:latin typeface="Verdana" panose="020B0604030504040204" pitchFamily="34" charset="0"/>
                    <a:ea typeface="Verdana" panose="020B0604030504040204" pitchFamily="34" charset="0"/>
                    <a:cs typeface="Arial"/>
                  </a:rPr>
                  <a:t> </a:t>
                </a:r>
                <a:endParaRPr lang="es-BO" sz="1200" dirty="0">
                  <a:solidFill>
                    <a:srgbClr val="963B12"/>
                  </a:solidFill>
                  <a:effectLst/>
                  <a:latin typeface="Verdana" panose="020B0604030504040204" pitchFamily="34" charset="0"/>
                  <a:ea typeface="Verdana" panose="020B0604030504040204" pitchFamily="34" charset="0"/>
                  <a:cs typeface="Times New Roman"/>
                </a:endParaRPr>
              </a:p>
              <a:p>
                <a:pPr algn="just">
                  <a:spcAft>
                    <a:spcPts val="0"/>
                  </a:spcAft>
                </a:pPr>
                <a:r>
                  <a:rPr lang="es-BO" sz="1200" dirty="0">
                    <a:solidFill>
                      <a:srgbClr val="963B12"/>
                    </a:solidFill>
                    <a:effectLst/>
                    <a:latin typeface="Verdana" panose="020B0604030504040204" pitchFamily="34" charset="0"/>
                    <a:ea typeface="Verdana" panose="020B0604030504040204" pitchFamily="34" charset="0"/>
                    <a:cs typeface="Arial"/>
                  </a:rPr>
                  <a:t>La evaluación de propuestas se realizará en dos (2) etapas con los siguientes puntajes: </a:t>
                </a:r>
                <a:endParaRPr lang="es-BO" sz="1200" dirty="0">
                  <a:solidFill>
                    <a:srgbClr val="963B12"/>
                  </a:solidFill>
                  <a:effectLst/>
                  <a:latin typeface="Verdana" panose="020B0604030504040204" pitchFamily="34" charset="0"/>
                  <a:ea typeface="Verdana" panose="020B0604030504040204" pitchFamily="34" charset="0"/>
                  <a:cs typeface="Times New Roman"/>
                </a:endParaRPr>
              </a:p>
              <a:p>
                <a:pPr algn="just">
                  <a:spcAft>
                    <a:spcPts val="0"/>
                  </a:spcAft>
                </a:pPr>
                <a:r>
                  <a:rPr lang="es-BO" sz="1200" dirty="0">
                    <a:solidFill>
                      <a:srgbClr val="963B12"/>
                    </a:solidFill>
                    <a:effectLst/>
                    <a:latin typeface="Verdana" panose="020B0604030504040204" pitchFamily="34" charset="0"/>
                    <a:ea typeface="Verdana" panose="020B0604030504040204" pitchFamily="34" charset="0"/>
                    <a:cs typeface="Arial"/>
                  </a:rPr>
                  <a:t> </a:t>
                </a:r>
                <a:endParaRPr lang="es-BO" sz="1200" dirty="0">
                  <a:solidFill>
                    <a:srgbClr val="963B12"/>
                  </a:solidFill>
                  <a:effectLst/>
                  <a:latin typeface="Verdana" panose="020B0604030504040204" pitchFamily="34" charset="0"/>
                  <a:ea typeface="Verdana" panose="020B0604030504040204" pitchFamily="34" charset="0"/>
                  <a:cs typeface="Times New Roman"/>
                </a:endParaRPr>
              </a:p>
              <a:p>
                <a:pPr algn="just">
                  <a:spcAft>
                    <a:spcPts val="0"/>
                  </a:spcAft>
                </a:pPr>
                <a:r>
                  <a:rPr lang="es-BO" sz="1200" dirty="0">
                    <a:solidFill>
                      <a:srgbClr val="963B12"/>
                    </a:solidFill>
                    <a:effectLst/>
                    <a:latin typeface="Verdana" panose="020B0604030504040204" pitchFamily="34" charset="0"/>
                    <a:ea typeface="Verdana" panose="020B0604030504040204" pitchFamily="34" charset="0"/>
                    <a:cs typeface="Arial"/>
                  </a:rPr>
                  <a:t>PRIMERA ETAPA:		Propuesta Económica (</a:t>
                </a:r>
                <a14:m>
                  <m:oMath xmlns:m="http://schemas.openxmlformats.org/officeDocument/2006/math">
                    <m:r>
                      <a:rPr lang="es-BO" sz="1200" i="1">
                        <a:solidFill>
                          <a:srgbClr val="963B12"/>
                        </a:solidFill>
                        <a:effectLst/>
                        <a:latin typeface="Cambria Math"/>
                        <a:ea typeface="Times New Roman"/>
                        <a:cs typeface="Arial"/>
                      </a:rPr>
                      <m:t>𝑃𝐸</m:t>
                    </m:r>
                  </m:oMath>
                </a14:m>
                <a:r>
                  <a:rPr lang="es-BO" sz="1200" dirty="0">
                    <a:solidFill>
                      <a:srgbClr val="963B12"/>
                    </a:solidFill>
                    <a:effectLst/>
                    <a:latin typeface="Verdana" panose="020B0604030504040204" pitchFamily="34" charset="0"/>
                    <a:ea typeface="Verdana" panose="020B0604030504040204" pitchFamily="34" charset="0"/>
                    <a:cs typeface="Arial"/>
                  </a:rPr>
                  <a:t>)	: 	30 puntos </a:t>
                </a:r>
                <a:endParaRPr lang="es-BO" sz="1200" dirty="0">
                  <a:solidFill>
                    <a:srgbClr val="963B12"/>
                  </a:solidFill>
                  <a:effectLst/>
                  <a:latin typeface="Verdana" panose="020B0604030504040204" pitchFamily="34" charset="0"/>
                  <a:ea typeface="Verdana" panose="020B0604030504040204" pitchFamily="34" charset="0"/>
                  <a:cs typeface="Times New Roman"/>
                </a:endParaRPr>
              </a:p>
              <a:p>
                <a:pPr algn="just">
                  <a:spcAft>
                    <a:spcPts val="0"/>
                  </a:spcAft>
                </a:pPr>
                <a:r>
                  <a:rPr lang="es-BO" sz="1200" dirty="0">
                    <a:solidFill>
                      <a:srgbClr val="963B12"/>
                    </a:solidFill>
                    <a:effectLst/>
                    <a:latin typeface="Verdana" panose="020B0604030504040204" pitchFamily="34" charset="0"/>
                    <a:ea typeface="Verdana" panose="020B0604030504040204" pitchFamily="34" charset="0"/>
                    <a:cs typeface="Arial"/>
                  </a:rPr>
                  <a:t>SEGUNDA </a:t>
                </a:r>
                <a:r>
                  <a:rPr lang="es-BO" sz="1200" dirty="0" smtClean="0">
                    <a:solidFill>
                      <a:srgbClr val="963B12"/>
                    </a:solidFill>
                    <a:effectLst/>
                    <a:latin typeface="Verdana" panose="020B0604030504040204" pitchFamily="34" charset="0"/>
                    <a:ea typeface="Verdana" panose="020B0604030504040204" pitchFamily="34" charset="0"/>
                    <a:cs typeface="Arial"/>
                  </a:rPr>
                  <a:t>ETAPA:</a:t>
                </a:r>
              </a:p>
              <a:p>
                <a:pPr algn="just">
                  <a:spcAft>
                    <a:spcPts val="0"/>
                  </a:spcAft>
                </a:pPr>
                <a:r>
                  <a:rPr lang="es-BO" sz="1200" dirty="0" smtClean="0">
                    <a:solidFill>
                      <a:srgbClr val="963B12"/>
                    </a:solidFill>
                    <a:effectLst/>
                    <a:latin typeface="Verdana" panose="020B0604030504040204" pitchFamily="34" charset="0"/>
                    <a:ea typeface="Verdana" panose="020B0604030504040204" pitchFamily="34" charset="0"/>
                    <a:cs typeface="Arial"/>
                  </a:rPr>
                  <a:t>Propuesta </a:t>
                </a:r>
                <a:r>
                  <a:rPr lang="es-BO" sz="1200" dirty="0">
                    <a:solidFill>
                      <a:srgbClr val="963B12"/>
                    </a:solidFill>
                    <a:effectLst/>
                    <a:latin typeface="Verdana" panose="020B0604030504040204" pitchFamily="34" charset="0"/>
                    <a:ea typeface="Verdana" panose="020B0604030504040204" pitchFamily="34" charset="0"/>
                    <a:cs typeface="Arial"/>
                  </a:rPr>
                  <a:t>Técnica (</a:t>
                </a:r>
                <a14:m>
                  <m:oMath xmlns:m="http://schemas.openxmlformats.org/officeDocument/2006/math">
                    <m:r>
                      <a:rPr lang="es-BO" sz="1200" i="1">
                        <a:solidFill>
                          <a:srgbClr val="963B12"/>
                        </a:solidFill>
                        <a:effectLst/>
                        <a:latin typeface="Cambria Math"/>
                        <a:ea typeface="Times New Roman"/>
                        <a:cs typeface="Arial"/>
                      </a:rPr>
                      <m:t>𝑃𝑇</m:t>
                    </m:r>
                  </m:oMath>
                </a14:m>
                <a:r>
                  <a:rPr lang="es-BO" sz="1200" dirty="0">
                    <a:solidFill>
                      <a:srgbClr val="963B12"/>
                    </a:solidFill>
                    <a:effectLst/>
                    <a:latin typeface="Verdana" panose="020B0604030504040204" pitchFamily="34" charset="0"/>
                    <a:ea typeface="Verdana" panose="020B0604030504040204" pitchFamily="34" charset="0"/>
                    <a:cs typeface="Arial"/>
                  </a:rPr>
                  <a:t>)	</a:t>
                </a:r>
                <a:r>
                  <a:rPr lang="es-BO" sz="1200" dirty="0" smtClean="0">
                    <a:solidFill>
                      <a:srgbClr val="963B12"/>
                    </a:solidFill>
                    <a:effectLst/>
                    <a:latin typeface="Verdana" panose="020B0604030504040204" pitchFamily="34" charset="0"/>
                    <a:ea typeface="Verdana" panose="020B0604030504040204" pitchFamily="34" charset="0"/>
                    <a:cs typeface="Arial"/>
                  </a:rPr>
                  <a:t>: </a:t>
                </a:r>
                <a:r>
                  <a:rPr lang="es-BO" sz="1200" dirty="0">
                    <a:solidFill>
                      <a:srgbClr val="963B12"/>
                    </a:solidFill>
                    <a:effectLst/>
                    <a:latin typeface="Verdana" panose="020B0604030504040204" pitchFamily="34" charset="0"/>
                    <a:ea typeface="Verdana" panose="020B0604030504040204" pitchFamily="34" charset="0"/>
                    <a:cs typeface="Arial"/>
                  </a:rPr>
                  <a:t>	70 puntos</a:t>
                </a:r>
                <a:endParaRPr lang="es-BO" sz="1200" dirty="0">
                  <a:solidFill>
                    <a:srgbClr val="963B12"/>
                  </a:solidFill>
                  <a:effectLst/>
                  <a:latin typeface="Verdana" panose="020B0604030504040204" pitchFamily="34" charset="0"/>
                  <a:ea typeface="Verdana" panose="020B0604030504040204" pitchFamily="34" charset="0"/>
                  <a:cs typeface="Times New Roman"/>
                </a:endParaRPr>
              </a:p>
            </p:txBody>
          </p:sp>
        </mc:Choice>
        <mc:Fallback xmlns="">
          <p:sp>
            <p:nvSpPr>
              <p:cNvPr id="7" name="6 Rectángulo"/>
              <p:cNvSpPr>
                <a:spLocks noRot="1" noChangeAspect="1" noMove="1" noResize="1" noEditPoints="1" noAdjustHandles="1" noChangeArrowheads="1" noChangeShapeType="1" noTextEdit="1"/>
              </p:cNvSpPr>
              <p:nvPr/>
            </p:nvSpPr>
            <p:spPr>
              <a:xfrm>
                <a:off x="82343" y="4149080"/>
                <a:ext cx="4273633" cy="2123658"/>
              </a:xfrm>
              <a:prstGeom prst="rect">
                <a:avLst/>
              </a:prstGeom>
              <a:blipFill rotWithShape="1">
                <a:blip r:embed="rId3"/>
                <a:stretch>
                  <a:fillRect l="-143" b="-1437"/>
                </a:stretch>
              </a:blipFill>
            </p:spPr>
            <p:txBody>
              <a:bodyPr/>
              <a:lstStyle/>
              <a:p>
                <a:r>
                  <a:rPr lang="es-BO">
                    <a:noFill/>
                  </a:rPr>
                  <a:t> </a:t>
                </a:r>
              </a:p>
            </p:txBody>
          </p:sp>
        </mc:Fallback>
      </mc:AlternateContent>
      <p:sp>
        <p:nvSpPr>
          <p:cNvPr id="8" name="7 Rectángulo"/>
          <p:cNvSpPr/>
          <p:nvPr/>
        </p:nvSpPr>
        <p:spPr>
          <a:xfrm>
            <a:off x="4541622" y="3979802"/>
            <a:ext cx="4572000" cy="2462213"/>
          </a:xfrm>
          <a:prstGeom prst="rect">
            <a:avLst/>
          </a:prstGeom>
          <a:solidFill>
            <a:schemeClr val="bg1"/>
          </a:solidFill>
        </p:spPr>
        <p:txBody>
          <a:bodyPr>
            <a:spAutoFit/>
          </a:bodyPr>
          <a:lstStyle/>
          <a:p>
            <a:pPr marL="457200" algn="just">
              <a:spcAft>
                <a:spcPts val="0"/>
              </a:spcAft>
            </a:pPr>
            <a:r>
              <a:rPr lang="es-ES" sz="1400" dirty="0">
                <a:solidFill>
                  <a:srgbClr val="963B12"/>
                </a:solidFill>
                <a:latin typeface="Verdana" panose="020B0604030504040204" pitchFamily="34" charset="0"/>
                <a:ea typeface="Verdana" panose="020B0604030504040204" pitchFamily="34" charset="0"/>
              </a:rPr>
              <a:t>El sistema realizará automáticamente el cálculo del valor en relación al factor de ajuste que el proponente haya declarado al momento de registrar su propuesta. El Reporte Electrónico establecerá los resultados de la Subasta Electrónica consignando la siguiente información:</a:t>
            </a:r>
            <a:endParaRPr lang="es-BO" sz="1400" dirty="0">
              <a:solidFill>
                <a:srgbClr val="963B12"/>
              </a:solidFill>
              <a:latin typeface="Verdana" panose="020B0604030504040204" pitchFamily="34" charset="0"/>
              <a:ea typeface="Verdana" panose="020B0604030504040204" pitchFamily="34" charset="0"/>
            </a:endParaRPr>
          </a:p>
          <a:p>
            <a:pPr marL="491490" algn="just">
              <a:spcAft>
                <a:spcPts val="0"/>
              </a:spcAft>
            </a:pPr>
            <a:r>
              <a:rPr lang="es-ES" sz="1400" dirty="0">
                <a:solidFill>
                  <a:srgbClr val="963B12"/>
                </a:solidFill>
                <a:latin typeface="Verdana" panose="020B0604030504040204" pitchFamily="34" charset="0"/>
                <a:ea typeface="Verdana" panose="020B0604030504040204" pitchFamily="34" charset="0"/>
                <a:cs typeface="Times New Roman"/>
              </a:rPr>
              <a:t> </a:t>
            </a:r>
            <a:endParaRPr lang="es-BO" sz="1400" dirty="0">
              <a:solidFill>
                <a:srgbClr val="963B12"/>
              </a:solidFill>
              <a:latin typeface="Verdana" panose="020B0604030504040204" pitchFamily="34" charset="0"/>
              <a:ea typeface="Verdana" panose="020B0604030504040204" pitchFamily="34" charset="0"/>
              <a:cs typeface="Times New Roman"/>
            </a:endParaRPr>
          </a:p>
          <a:p>
            <a:pPr marL="342900" lvl="0" indent="-342900" algn="just">
              <a:spcAft>
                <a:spcPts val="0"/>
              </a:spcAft>
              <a:buFont typeface="+mj-lt"/>
              <a:buAutoNum type="alphaLcParenR"/>
            </a:pPr>
            <a:r>
              <a:rPr lang="es-ES" sz="1400" dirty="0">
                <a:solidFill>
                  <a:srgbClr val="963B12"/>
                </a:solidFill>
                <a:latin typeface="Verdana" panose="020B0604030504040204" pitchFamily="34" charset="0"/>
                <a:ea typeface="Verdana" panose="020B0604030504040204" pitchFamily="34" charset="0"/>
                <a:cs typeface="Times New Roman"/>
              </a:rPr>
              <a:t>El valor real de la propuesta;</a:t>
            </a:r>
            <a:endParaRPr lang="es-BO" sz="1400" dirty="0">
              <a:solidFill>
                <a:srgbClr val="963B12"/>
              </a:solidFill>
              <a:latin typeface="Verdana" panose="020B0604030504040204" pitchFamily="34" charset="0"/>
              <a:ea typeface="Verdana" panose="020B0604030504040204" pitchFamily="34" charset="0"/>
              <a:cs typeface="Times New Roman"/>
            </a:endParaRPr>
          </a:p>
          <a:p>
            <a:pPr marL="342900" lvl="0" indent="-342900" algn="just">
              <a:spcAft>
                <a:spcPts val="0"/>
              </a:spcAft>
              <a:buFont typeface="+mj-lt"/>
              <a:buAutoNum type="alphaLcParenR"/>
            </a:pPr>
            <a:r>
              <a:rPr lang="es-ES" sz="1400" dirty="0">
                <a:solidFill>
                  <a:srgbClr val="963B12"/>
                </a:solidFill>
                <a:latin typeface="Verdana" panose="020B0604030504040204" pitchFamily="34" charset="0"/>
                <a:ea typeface="Verdana" panose="020B0604030504040204" pitchFamily="34" charset="0"/>
                <a:cs typeface="Times New Roman"/>
              </a:rPr>
              <a:t>El factor de ajuste </a:t>
            </a:r>
            <a:r>
              <a:rPr lang="es-ES" sz="1400" dirty="0" smtClean="0">
                <a:solidFill>
                  <a:srgbClr val="963B12"/>
                </a:solidFill>
                <a:latin typeface="Verdana" panose="020B0604030504040204" pitchFamily="34" charset="0"/>
                <a:ea typeface="Verdana" panose="020B0604030504040204" pitchFamily="34" charset="0"/>
                <a:cs typeface="Times New Roman"/>
              </a:rPr>
              <a:t>previsto; </a:t>
            </a:r>
            <a:endParaRPr lang="es-ES" sz="1400" dirty="0" smtClean="0">
              <a:solidFill>
                <a:srgbClr val="963B12"/>
              </a:solidFill>
              <a:latin typeface="Verdana" panose="020B0604030504040204" pitchFamily="34" charset="0"/>
              <a:ea typeface="Verdana" panose="020B0604030504040204" pitchFamily="34" charset="0"/>
              <a:cs typeface="Times New Roman"/>
            </a:endParaRPr>
          </a:p>
          <a:p>
            <a:pPr marL="342900" lvl="0" indent="-342900" algn="just">
              <a:spcAft>
                <a:spcPts val="0"/>
              </a:spcAft>
              <a:buFont typeface="+mj-lt"/>
              <a:buAutoNum type="alphaLcParenR"/>
            </a:pPr>
            <a:r>
              <a:rPr lang="es-ES" sz="1400" dirty="0" smtClean="0">
                <a:solidFill>
                  <a:srgbClr val="963B12"/>
                </a:solidFill>
                <a:latin typeface="Verdana" panose="020B0604030504040204" pitchFamily="34" charset="0"/>
                <a:ea typeface="Verdana" panose="020B0604030504040204" pitchFamily="34" charset="0"/>
                <a:cs typeface="Times New Roman"/>
              </a:rPr>
              <a:t>El </a:t>
            </a:r>
            <a:r>
              <a:rPr lang="es-ES" sz="1400" dirty="0">
                <a:solidFill>
                  <a:srgbClr val="963B12"/>
                </a:solidFill>
                <a:latin typeface="Verdana" panose="020B0604030504040204" pitchFamily="34" charset="0"/>
                <a:ea typeface="Verdana" panose="020B0604030504040204" pitchFamily="34" charset="0"/>
                <a:cs typeface="Times New Roman"/>
              </a:rPr>
              <a:t>factor de ajuste final </a:t>
            </a:r>
            <a:r>
              <a:rPr lang="es-ES" sz="1400" dirty="0" smtClean="0">
                <a:solidFill>
                  <a:srgbClr val="963B12"/>
                </a:solidFill>
                <a:latin typeface="Verdana" panose="020B0604030504040204" pitchFamily="34" charset="0"/>
                <a:ea typeface="Verdana" panose="020B0604030504040204" pitchFamily="34" charset="0"/>
                <a:cs typeface="Times New Roman"/>
              </a:rPr>
              <a:t>y el </a:t>
            </a:r>
            <a:r>
              <a:rPr lang="es-ES" sz="1400" dirty="0">
                <a:solidFill>
                  <a:srgbClr val="963B12"/>
                </a:solidFill>
                <a:latin typeface="Verdana" panose="020B0604030504040204" pitchFamily="34" charset="0"/>
                <a:ea typeface="Verdana" panose="020B0604030504040204" pitchFamily="34" charset="0"/>
                <a:cs typeface="Times New Roman"/>
              </a:rPr>
              <a:t>precio </a:t>
            </a:r>
            <a:r>
              <a:rPr lang="es-ES" sz="1400" dirty="0" smtClean="0">
                <a:solidFill>
                  <a:srgbClr val="963B12"/>
                </a:solidFill>
                <a:latin typeface="Verdana" panose="020B0604030504040204" pitchFamily="34" charset="0"/>
                <a:ea typeface="Verdana" panose="020B0604030504040204" pitchFamily="34" charset="0"/>
                <a:cs typeface="Times New Roman"/>
              </a:rPr>
              <a:t>ajustado.</a:t>
            </a:r>
            <a:endParaRPr lang="es-BO" sz="1400" dirty="0">
              <a:solidFill>
                <a:srgbClr val="963B1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3251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esm.gob.bo/recursos/galeria/147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20"/>
            <a:ext cx="9144000" cy="68496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 name="1 Rectángulo"/>
              <p:cNvSpPr/>
              <p:nvPr/>
            </p:nvSpPr>
            <p:spPr>
              <a:xfrm>
                <a:off x="107504" y="726088"/>
                <a:ext cx="4572000" cy="4842159"/>
              </a:xfrm>
              <a:prstGeom prst="rect">
                <a:avLst/>
              </a:prstGeom>
              <a:solidFill>
                <a:schemeClr val="bg1"/>
              </a:solidFill>
            </p:spPr>
            <p:txBody>
              <a:bodyPr>
                <a:spAutoFit/>
              </a:bodyPr>
              <a:lstStyle/>
              <a:p>
                <a:pPr lvl="2"/>
                <a:r>
                  <a:rPr lang="es-BO" sz="1400" b="1" u="sng" dirty="0" smtClean="0">
                    <a:solidFill>
                      <a:srgbClr val="963B12"/>
                    </a:solidFill>
                  </a:rPr>
                  <a:t>Determinación del Puntaje de la Propuesta Económica</a:t>
                </a:r>
              </a:p>
              <a:p>
                <a:r>
                  <a:rPr lang="es-BO" sz="1400" b="1" dirty="0">
                    <a:solidFill>
                      <a:srgbClr val="963B12"/>
                    </a:solidFill>
                  </a:rPr>
                  <a:t> </a:t>
                </a:r>
                <a:endParaRPr lang="es-BO" sz="1400" b="1" u="sng" dirty="0">
                  <a:solidFill>
                    <a:srgbClr val="963B12"/>
                  </a:solidFill>
                </a:endParaRPr>
              </a:p>
              <a:p>
                <a:r>
                  <a:rPr lang="es-ES" sz="1400" dirty="0">
                    <a:solidFill>
                      <a:srgbClr val="963B12"/>
                    </a:solidFill>
                  </a:rPr>
                  <a:t>A la propuesta de menor valor se le asignará treinta (30) puntos, al resto de las propuestas se les asignará un puntaje inversamente proporcional, aplicando la siguiente fórmula:</a:t>
                </a:r>
                <a:endParaRPr lang="es-BO" sz="1400" dirty="0">
                  <a:solidFill>
                    <a:srgbClr val="963B12"/>
                  </a:solidFill>
                </a:endParaRPr>
              </a:p>
              <a:p>
                <a:r>
                  <a:rPr lang="es-ES" sz="1400" dirty="0">
                    <a:solidFill>
                      <a:srgbClr val="963B12"/>
                    </a:solidFill>
                  </a:rPr>
                  <a:t> </a:t>
                </a:r>
                <a:endParaRPr lang="es-BO" sz="1400" dirty="0">
                  <a:solidFill>
                    <a:srgbClr val="963B12"/>
                  </a:solidFill>
                </a:endParaRPr>
              </a:p>
              <a:p>
                <a:pPr/>
                <a14:m>
                  <m:oMathPara xmlns:m="http://schemas.openxmlformats.org/officeDocument/2006/math">
                    <m:oMathParaPr>
                      <m:jc m:val="centerGroup"/>
                    </m:oMathParaPr>
                    <m:oMath xmlns:m="http://schemas.openxmlformats.org/officeDocument/2006/math">
                      <m:sSub>
                        <m:sSubPr>
                          <m:ctrlPr>
                            <a:rPr lang="es-BO" sz="1400" i="1">
                              <a:solidFill>
                                <a:srgbClr val="963B12"/>
                              </a:solidFill>
                              <a:latin typeface="Cambria Math" panose="02040503050406030204" pitchFamily="18" charset="0"/>
                            </a:rPr>
                          </m:ctrlPr>
                        </m:sSubPr>
                        <m:e>
                          <m:r>
                            <a:rPr lang="es-ES" sz="1400" i="1">
                              <a:solidFill>
                                <a:srgbClr val="963B12"/>
                              </a:solidFill>
                              <a:latin typeface="Cambria Math"/>
                            </a:rPr>
                            <m:t>𝑃𝐸</m:t>
                          </m:r>
                        </m:e>
                        <m:sub>
                          <m:r>
                            <a:rPr lang="es-ES" sz="1400" i="1">
                              <a:solidFill>
                                <a:srgbClr val="963B12"/>
                              </a:solidFill>
                              <a:latin typeface="Cambria Math"/>
                            </a:rPr>
                            <m:t>𝑖</m:t>
                          </m:r>
                        </m:sub>
                      </m:sSub>
                      <m:r>
                        <a:rPr lang="es-ES" sz="1400" i="1">
                          <a:solidFill>
                            <a:srgbClr val="963B12"/>
                          </a:solidFill>
                          <a:latin typeface="Cambria Math"/>
                        </a:rPr>
                        <m:t>=</m:t>
                      </m:r>
                      <m:f>
                        <m:fPr>
                          <m:ctrlPr>
                            <a:rPr lang="es-BO" sz="1400" i="1">
                              <a:solidFill>
                                <a:srgbClr val="963B12"/>
                              </a:solidFill>
                              <a:latin typeface="Cambria Math" panose="02040503050406030204" pitchFamily="18" charset="0"/>
                            </a:rPr>
                          </m:ctrlPr>
                        </m:fPr>
                        <m:num>
                          <m:r>
                            <a:rPr lang="es-ES" sz="1400" i="1">
                              <a:solidFill>
                                <a:srgbClr val="963B12"/>
                              </a:solidFill>
                              <a:latin typeface="Cambria Math"/>
                            </a:rPr>
                            <m:t>𝑃𝑀𝑉</m:t>
                          </m:r>
                          <m:r>
                            <a:rPr lang="es-ES" sz="1400" i="1">
                              <a:solidFill>
                                <a:srgbClr val="963B12"/>
                              </a:solidFill>
                              <a:latin typeface="Cambria Math"/>
                            </a:rPr>
                            <m:t>∗ 30</m:t>
                          </m:r>
                        </m:num>
                        <m:den>
                          <m:sSub>
                            <m:sSubPr>
                              <m:ctrlPr>
                                <a:rPr lang="es-BO" sz="1400" i="1">
                                  <a:solidFill>
                                    <a:srgbClr val="963B12"/>
                                  </a:solidFill>
                                  <a:latin typeface="Cambria Math" panose="02040503050406030204" pitchFamily="18" charset="0"/>
                                </a:rPr>
                              </m:ctrlPr>
                            </m:sSubPr>
                            <m:e>
                              <m:r>
                                <a:rPr lang="es-ES" sz="1400" i="1">
                                  <a:solidFill>
                                    <a:srgbClr val="963B12"/>
                                  </a:solidFill>
                                  <a:latin typeface="Cambria Math"/>
                                </a:rPr>
                                <m:t>𝑃</m:t>
                              </m:r>
                            </m:e>
                            <m:sub>
                              <m:r>
                                <a:rPr lang="es-ES" sz="1400" i="1">
                                  <a:solidFill>
                                    <a:srgbClr val="963B12"/>
                                  </a:solidFill>
                                  <a:latin typeface="Cambria Math"/>
                                </a:rPr>
                                <m:t>𝑖</m:t>
                              </m:r>
                            </m:sub>
                          </m:sSub>
                        </m:den>
                      </m:f>
                    </m:oMath>
                  </m:oMathPara>
                </a14:m>
                <a:endParaRPr lang="es-BO" sz="1400" dirty="0">
                  <a:solidFill>
                    <a:srgbClr val="963B12"/>
                  </a:solidFill>
                </a:endParaRPr>
              </a:p>
              <a:p>
                <a:r>
                  <a:rPr lang="es-ES" sz="1400" dirty="0">
                    <a:solidFill>
                      <a:srgbClr val="963B12"/>
                    </a:solidFill>
                  </a:rPr>
                  <a:t> </a:t>
                </a:r>
                <a:endParaRPr lang="es-BO" sz="1400" dirty="0">
                  <a:solidFill>
                    <a:srgbClr val="963B12"/>
                  </a:solidFill>
                </a:endParaRPr>
              </a:p>
              <a:p>
                <a:r>
                  <a:rPr lang="es-ES" sz="1400" dirty="0">
                    <a:solidFill>
                      <a:srgbClr val="963B12"/>
                    </a:solidFill>
                  </a:rPr>
                  <a:t>	Donde:	</a:t>
                </a:r>
                <a:endParaRPr lang="es-BO" sz="1400" dirty="0">
                  <a:solidFill>
                    <a:srgbClr val="963B12"/>
                  </a:solidFill>
                </a:endParaRPr>
              </a:p>
              <a:p>
                <a14:m>
                  <m:oMath xmlns:m="http://schemas.openxmlformats.org/officeDocument/2006/math">
                    <m:sSub>
                      <m:sSubPr>
                        <m:ctrlPr>
                          <a:rPr lang="es-BO" sz="1400" i="1">
                            <a:solidFill>
                              <a:srgbClr val="963B12"/>
                            </a:solidFill>
                            <a:latin typeface="Cambria Math" panose="02040503050406030204" pitchFamily="18" charset="0"/>
                          </a:rPr>
                        </m:ctrlPr>
                      </m:sSubPr>
                      <m:e>
                        <m:r>
                          <a:rPr lang="es-ES" sz="1400" i="1">
                            <a:solidFill>
                              <a:srgbClr val="963B12"/>
                            </a:solidFill>
                            <a:latin typeface="Cambria Math"/>
                          </a:rPr>
                          <m:t>𝑃𝐸</m:t>
                        </m:r>
                      </m:e>
                      <m:sub>
                        <m:r>
                          <a:rPr lang="es-ES" sz="1400" i="1">
                            <a:solidFill>
                              <a:srgbClr val="963B12"/>
                            </a:solidFill>
                            <a:latin typeface="Cambria Math"/>
                          </a:rPr>
                          <m:t>𝑖</m:t>
                        </m:r>
                      </m:sub>
                    </m:sSub>
                  </m:oMath>
                </a14:m>
                <a:r>
                  <a:rPr lang="es-ES" sz="1400" dirty="0">
                    <a:solidFill>
                      <a:srgbClr val="963B12"/>
                    </a:solidFill>
                  </a:rPr>
                  <a:t>	  : Puntaje de la Propuesta Económica Evaluada</a:t>
                </a:r>
                <a:endParaRPr lang="es-BO" sz="1400" dirty="0">
                  <a:solidFill>
                    <a:srgbClr val="963B12"/>
                  </a:solidFill>
                </a:endParaRPr>
              </a:p>
              <a:p>
                <a14:m>
                  <m:oMath xmlns:m="http://schemas.openxmlformats.org/officeDocument/2006/math">
                    <m:r>
                      <a:rPr lang="es-ES" sz="1400" i="1">
                        <a:solidFill>
                          <a:srgbClr val="963B12"/>
                        </a:solidFill>
                        <a:latin typeface="Cambria Math"/>
                      </a:rPr>
                      <m:t>𝑃𝑀𝑉</m:t>
                    </m:r>
                  </m:oMath>
                </a14:m>
                <a:r>
                  <a:rPr lang="es-ES" sz="1400" dirty="0">
                    <a:solidFill>
                      <a:srgbClr val="963B12"/>
                    </a:solidFill>
                  </a:rPr>
                  <a:t>	: Precio de la Propuesta con el Menor Valor</a:t>
                </a:r>
                <a:endParaRPr lang="es-BO" sz="1400" dirty="0">
                  <a:solidFill>
                    <a:srgbClr val="963B12"/>
                  </a:solidFill>
                </a:endParaRPr>
              </a:p>
              <a:p>
                <a14:m>
                  <m:oMath xmlns:m="http://schemas.openxmlformats.org/officeDocument/2006/math">
                    <m:sSub>
                      <m:sSubPr>
                        <m:ctrlPr>
                          <a:rPr lang="es-BO" sz="1400" i="1">
                            <a:solidFill>
                              <a:srgbClr val="963B12"/>
                            </a:solidFill>
                            <a:latin typeface="Cambria Math" panose="02040503050406030204" pitchFamily="18" charset="0"/>
                          </a:rPr>
                        </m:ctrlPr>
                      </m:sSubPr>
                      <m:e>
                        <m:r>
                          <a:rPr lang="es-ES" sz="1400" i="1">
                            <a:solidFill>
                              <a:srgbClr val="963B12"/>
                            </a:solidFill>
                            <a:latin typeface="Cambria Math"/>
                          </a:rPr>
                          <m:t>𝑃</m:t>
                        </m:r>
                      </m:e>
                      <m:sub>
                        <m:r>
                          <a:rPr lang="es-ES" sz="1400" i="1">
                            <a:solidFill>
                              <a:srgbClr val="963B12"/>
                            </a:solidFill>
                            <a:latin typeface="Cambria Math"/>
                          </a:rPr>
                          <m:t>𝑖</m:t>
                        </m:r>
                      </m:sub>
                    </m:sSub>
                  </m:oMath>
                </a14:m>
                <a:r>
                  <a:rPr lang="es-ES" sz="1400" dirty="0">
                    <a:solidFill>
                      <a:srgbClr val="963B12"/>
                    </a:solidFill>
                  </a:rPr>
                  <a:t>	 : Precio de la Propuesta a </a:t>
                </a:r>
                <a:r>
                  <a:rPr lang="es-ES" sz="1400" dirty="0">
                    <a:solidFill>
                      <a:srgbClr val="963B12"/>
                    </a:solidFill>
                  </a:rPr>
                  <a:t>S</a:t>
                </a:r>
                <a:r>
                  <a:rPr lang="es-ES" sz="1400" dirty="0" smtClean="0">
                    <a:solidFill>
                      <a:srgbClr val="963B12"/>
                    </a:solidFill>
                  </a:rPr>
                  <a:t>er Evaluada</a:t>
                </a:r>
                <a:endParaRPr lang="es-BO" sz="1400" dirty="0">
                  <a:solidFill>
                    <a:srgbClr val="963B12"/>
                  </a:solidFill>
                </a:endParaRPr>
              </a:p>
              <a:p>
                <a:r>
                  <a:rPr lang="es-BO" sz="1400" dirty="0">
                    <a:solidFill>
                      <a:srgbClr val="963B12"/>
                    </a:solidFill>
                  </a:rPr>
                  <a:t> </a:t>
                </a:r>
              </a:p>
              <a:p>
                <a:r>
                  <a:rPr lang="es-BO" sz="1400" dirty="0">
                    <a:solidFill>
                      <a:srgbClr val="963B12"/>
                    </a:solidFill>
                  </a:rPr>
                  <a:t>Para el caso de adjudicación por ítems la asignación de treinta (30) puntos será a la propuesta con el menor valor, para el caso de adjudicación por lotes o por el total la asignación de treinta (30) puntos será a la propuesta con el menor valor previa sumatoria de los precios </a:t>
                </a:r>
                <a:r>
                  <a:rPr lang="es-BO" sz="1400" dirty="0" smtClean="0">
                    <a:solidFill>
                      <a:srgbClr val="963B12"/>
                    </a:solidFill>
                  </a:rPr>
                  <a:t>ajustados.</a:t>
                </a:r>
                <a:endParaRPr lang="es-BO" sz="1400" dirty="0">
                  <a:solidFill>
                    <a:srgbClr val="963B12"/>
                  </a:solidFill>
                </a:endParaRPr>
              </a:p>
            </p:txBody>
          </p:sp>
        </mc:Choice>
        <mc:Fallback>
          <p:sp>
            <p:nvSpPr>
              <p:cNvPr id="2" name="1 Rectángulo"/>
              <p:cNvSpPr>
                <a:spLocks noRot="1" noChangeAspect="1" noMove="1" noResize="1" noEditPoints="1" noAdjustHandles="1" noChangeArrowheads="1" noChangeShapeType="1" noTextEdit="1"/>
              </p:cNvSpPr>
              <p:nvPr/>
            </p:nvSpPr>
            <p:spPr>
              <a:xfrm>
                <a:off x="107504" y="726088"/>
                <a:ext cx="4572000" cy="4842159"/>
              </a:xfrm>
              <a:prstGeom prst="rect">
                <a:avLst/>
              </a:prstGeom>
              <a:blipFill>
                <a:blip r:embed="rId3"/>
                <a:stretch>
                  <a:fillRect l="-400" t="-252" r="-1200" b="-504"/>
                </a:stretch>
              </a:blipFill>
            </p:spPr>
            <p:txBody>
              <a:bodyPr/>
              <a:lstStyle/>
              <a:p>
                <a:r>
                  <a:rPr lang="en-US">
                    <a:noFill/>
                  </a:rPr>
                  <a:t> </a:t>
                </a:r>
              </a:p>
            </p:txBody>
          </p:sp>
        </mc:Fallback>
      </mc:AlternateContent>
      <p:sp>
        <p:nvSpPr>
          <p:cNvPr id="4" name="3 Rectángulo"/>
          <p:cNvSpPr/>
          <p:nvPr/>
        </p:nvSpPr>
        <p:spPr>
          <a:xfrm>
            <a:off x="5004048" y="692696"/>
            <a:ext cx="3924944" cy="1815882"/>
          </a:xfrm>
          <a:prstGeom prst="rect">
            <a:avLst/>
          </a:prstGeom>
          <a:solidFill>
            <a:schemeClr val="bg1"/>
          </a:solidFill>
        </p:spPr>
        <p:txBody>
          <a:bodyPr wrap="square">
            <a:spAutoFit/>
          </a:bodyPr>
          <a:lstStyle/>
          <a:p>
            <a:r>
              <a:rPr lang="es-BO" sz="1400" dirty="0">
                <a:solidFill>
                  <a:srgbClr val="963B12"/>
                </a:solidFill>
              </a:rPr>
              <a:t>A las propuestas que no hubieran sido descalificadas, como resultado de la metodología CUMPLE/NO CUMPLE, se les asignarán treinta y cinco (35) puntos. Posteriormente, se evaluará las Condiciones Adicionales establecidas en el Formulario C-2, asignando un puntaje de hasta treinta y cinco (35) puntos, utilizando el Formulario V-2.</a:t>
            </a:r>
          </a:p>
        </p:txBody>
      </p:sp>
      <mc:AlternateContent xmlns:mc="http://schemas.openxmlformats.org/markup-compatibility/2006">
        <mc:Choice xmlns:a14="http://schemas.microsoft.com/office/drawing/2010/main" Requires="a14">
          <p:sp>
            <p:nvSpPr>
              <p:cNvPr id="7" name="6 Rectángulo"/>
              <p:cNvSpPr/>
              <p:nvPr/>
            </p:nvSpPr>
            <p:spPr>
              <a:xfrm>
                <a:off x="5003540" y="2708920"/>
                <a:ext cx="3816932" cy="1193468"/>
              </a:xfrm>
              <a:prstGeom prst="rect">
                <a:avLst/>
              </a:prstGeom>
              <a:solidFill>
                <a:schemeClr val="bg1"/>
              </a:solidFill>
            </p:spPr>
            <p:txBody>
              <a:bodyPr wrap="square">
                <a:spAutoFit/>
              </a:bodyPr>
              <a:lstStyle/>
              <a:p>
                <a:r>
                  <a:rPr lang="es-BO" sz="1400" dirty="0" smtClean="0">
                    <a:solidFill>
                      <a:srgbClr val="963B12"/>
                    </a:solidFill>
                  </a:rPr>
                  <a:t>El puntaje de la Evaluación de la Propuesta Técnica </a:t>
                </a:r>
                <a14:m>
                  <m:oMath xmlns:m="http://schemas.openxmlformats.org/officeDocument/2006/math">
                    <m:sSub>
                      <m:sSubPr>
                        <m:ctrlPr>
                          <a:rPr lang="es-BO" sz="1400" i="1">
                            <a:solidFill>
                              <a:srgbClr val="963B12"/>
                            </a:solidFill>
                            <a:latin typeface="Cambria Math" panose="02040503050406030204" pitchFamily="18" charset="0"/>
                          </a:rPr>
                        </m:ctrlPr>
                      </m:sSubPr>
                      <m:e>
                        <m:r>
                          <a:rPr lang="es-BO" sz="1400" i="1">
                            <a:solidFill>
                              <a:srgbClr val="963B12"/>
                            </a:solidFill>
                            <a:latin typeface="Cambria Math"/>
                          </a:rPr>
                          <m:t>(</m:t>
                        </m:r>
                        <m:r>
                          <a:rPr lang="es-BO" sz="1400" i="1">
                            <a:solidFill>
                              <a:srgbClr val="963B12"/>
                            </a:solidFill>
                            <a:latin typeface="Cambria Math"/>
                          </a:rPr>
                          <m:t>𝑃𝑇</m:t>
                        </m:r>
                      </m:e>
                      <m:sub>
                        <m:r>
                          <a:rPr lang="es-BO" sz="1400" i="1">
                            <a:solidFill>
                              <a:srgbClr val="963B12"/>
                            </a:solidFill>
                            <a:latin typeface="Cambria Math"/>
                          </a:rPr>
                          <m:t>𝑖</m:t>
                        </m:r>
                      </m:sub>
                    </m:sSub>
                    <m:r>
                      <a:rPr lang="es-BO" sz="1400" i="1">
                        <a:solidFill>
                          <a:srgbClr val="963B12"/>
                        </a:solidFill>
                        <a:latin typeface="Cambria Math"/>
                      </a:rPr>
                      <m:t>)</m:t>
                    </m:r>
                  </m:oMath>
                </a14:m>
                <a:r>
                  <a:rPr lang="es-BO" sz="1400" dirty="0">
                    <a:solidFill>
                      <a:srgbClr val="963B12"/>
                    </a:solidFill>
                  </a:rPr>
                  <a:t> será el resultado de la suma de los puntajes obtenidos de la evaluación de los Formularios C-1 y C-2, utilizando el Formulario V-2.</a:t>
                </a:r>
              </a:p>
            </p:txBody>
          </p:sp>
        </mc:Choice>
        <mc:Fallback>
          <p:sp>
            <p:nvSpPr>
              <p:cNvPr id="7" name="6 Rectángulo"/>
              <p:cNvSpPr>
                <a:spLocks noRot="1" noChangeAspect="1" noMove="1" noResize="1" noEditPoints="1" noAdjustHandles="1" noChangeArrowheads="1" noChangeShapeType="1" noTextEdit="1"/>
              </p:cNvSpPr>
              <p:nvPr/>
            </p:nvSpPr>
            <p:spPr>
              <a:xfrm>
                <a:off x="5003540" y="2708920"/>
                <a:ext cx="3816932" cy="1193468"/>
              </a:xfrm>
              <a:prstGeom prst="rect">
                <a:avLst/>
              </a:prstGeom>
              <a:blipFill>
                <a:blip r:embed="rId4"/>
                <a:stretch>
                  <a:fillRect l="-479" t="-510" r="-1757" b="-25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7 Rectángulo"/>
              <p:cNvSpPr/>
              <p:nvPr/>
            </p:nvSpPr>
            <p:spPr>
              <a:xfrm>
                <a:off x="107504" y="5943237"/>
                <a:ext cx="4572000" cy="646331"/>
              </a:xfrm>
              <a:prstGeom prst="rect">
                <a:avLst/>
              </a:prstGeom>
              <a:solidFill>
                <a:schemeClr val="bg1"/>
              </a:solidFill>
            </p:spPr>
            <p:txBody>
              <a:bodyPr>
                <a:spAutoFit/>
              </a:bodyPr>
              <a:lstStyle/>
              <a:p>
                <a:r>
                  <a:rPr lang="es-BO" sz="1200" dirty="0" smtClean="0">
                    <a:solidFill>
                      <a:srgbClr val="963B12"/>
                    </a:solidFill>
                    <a:latin typeface="Verdana" panose="020B0604030504040204" pitchFamily="34" charset="0"/>
                    <a:ea typeface="Verdana" panose="020B0604030504040204" pitchFamily="34" charset="0"/>
                    <a:cs typeface="Arial"/>
                  </a:rPr>
                  <a:t>Las propuestas que en la Evaluación de la Propuesta Técnica </a:t>
                </a:r>
                <a14:m>
                  <m:oMath xmlns:m="http://schemas.openxmlformats.org/officeDocument/2006/math">
                    <m:sSub>
                      <m:sSubPr>
                        <m:ctrlPr>
                          <a:rPr lang="es-BO" sz="1200" i="1">
                            <a:solidFill>
                              <a:srgbClr val="963B12"/>
                            </a:solidFill>
                            <a:effectLst/>
                            <a:latin typeface="Cambria Math" panose="02040503050406030204" pitchFamily="18" charset="0"/>
                            <a:cs typeface="Arial"/>
                          </a:rPr>
                        </m:ctrlPr>
                      </m:sSubPr>
                      <m:e>
                        <m:r>
                          <a:rPr lang="es-BO" sz="1200" i="1">
                            <a:solidFill>
                              <a:srgbClr val="963B12"/>
                            </a:solidFill>
                            <a:effectLst/>
                            <a:latin typeface="Cambria Math"/>
                            <a:ea typeface="Times New Roman"/>
                            <a:cs typeface="Arial"/>
                          </a:rPr>
                          <m:t>(</m:t>
                        </m:r>
                        <m:r>
                          <a:rPr lang="es-BO" sz="1200" i="1">
                            <a:solidFill>
                              <a:srgbClr val="963B12"/>
                            </a:solidFill>
                            <a:effectLst/>
                            <a:latin typeface="Cambria Math"/>
                            <a:ea typeface="Times New Roman"/>
                            <a:cs typeface="Arial"/>
                          </a:rPr>
                          <m:t>𝑃𝑇</m:t>
                        </m:r>
                      </m:e>
                      <m:sub>
                        <m:r>
                          <a:rPr lang="es-BO" sz="1200" i="1">
                            <a:solidFill>
                              <a:srgbClr val="963B12"/>
                            </a:solidFill>
                            <a:effectLst/>
                            <a:latin typeface="Cambria Math"/>
                            <a:ea typeface="Times New Roman"/>
                            <a:cs typeface="Arial"/>
                          </a:rPr>
                          <m:t>𝑖</m:t>
                        </m:r>
                      </m:sub>
                    </m:sSub>
                    <m:r>
                      <a:rPr lang="es-BO" sz="1200" i="1">
                        <a:solidFill>
                          <a:srgbClr val="963B12"/>
                        </a:solidFill>
                        <a:effectLst/>
                        <a:latin typeface="Cambria Math"/>
                        <a:ea typeface="Times New Roman"/>
                        <a:cs typeface="Arial"/>
                      </a:rPr>
                      <m:t>) </m:t>
                    </m:r>
                  </m:oMath>
                </a14:m>
                <a:r>
                  <a:rPr lang="es-BO" sz="1200" dirty="0">
                    <a:solidFill>
                      <a:srgbClr val="963B12"/>
                    </a:solidFill>
                    <a:effectLst/>
                    <a:latin typeface="Verdana" panose="020B0604030504040204" pitchFamily="34" charset="0"/>
                    <a:ea typeface="Verdana" panose="020B0604030504040204" pitchFamily="34" charset="0"/>
                    <a:cs typeface="Arial"/>
                  </a:rPr>
                  <a:t>no alcancen el puntaje mínimo de cincuenta (50) puntos serán </a:t>
                </a:r>
                <a:r>
                  <a:rPr lang="es-BO" sz="1200" dirty="0" smtClean="0">
                    <a:solidFill>
                      <a:srgbClr val="963B12"/>
                    </a:solidFill>
                    <a:effectLst/>
                    <a:latin typeface="Verdana" panose="020B0604030504040204" pitchFamily="34" charset="0"/>
                    <a:ea typeface="Verdana" panose="020B0604030504040204" pitchFamily="34" charset="0"/>
                    <a:cs typeface="Arial"/>
                  </a:rPr>
                  <a:t>descalificadas.</a:t>
                </a:r>
                <a:endParaRPr lang="es-BO" sz="1200" dirty="0">
                  <a:solidFill>
                    <a:srgbClr val="963B12"/>
                  </a:solidFill>
                  <a:latin typeface="Verdana" panose="020B0604030504040204" pitchFamily="34" charset="0"/>
                  <a:ea typeface="Verdana" panose="020B0604030504040204" pitchFamily="34" charset="0"/>
                </a:endParaRPr>
              </a:p>
            </p:txBody>
          </p:sp>
        </mc:Choice>
        <mc:Fallback>
          <p:sp>
            <p:nvSpPr>
              <p:cNvPr id="8" name="7 Rectángulo"/>
              <p:cNvSpPr>
                <a:spLocks noRot="1" noChangeAspect="1" noMove="1" noResize="1" noEditPoints="1" noAdjustHandles="1" noChangeArrowheads="1" noChangeShapeType="1" noTextEdit="1"/>
              </p:cNvSpPr>
              <p:nvPr/>
            </p:nvSpPr>
            <p:spPr>
              <a:xfrm>
                <a:off x="107504" y="5943237"/>
                <a:ext cx="4572000" cy="646331"/>
              </a:xfrm>
              <a:prstGeom prst="rect">
                <a:avLst/>
              </a:prstGeom>
              <a:blipFill>
                <a:blip r:embed="rId5"/>
                <a:stretch>
                  <a:fillRect l="-133" t="-943" b="-6604"/>
                </a:stretch>
              </a:blipFill>
            </p:spPr>
            <p:txBody>
              <a:bodyPr/>
              <a:lstStyle/>
              <a:p>
                <a:r>
                  <a:rPr lang="en-US">
                    <a:noFill/>
                  </a:rPr>
                  <a:t> </a:t>
                </a:r>
              </a:p>
            </p:txBody>
          </p:sp>
        </mc:Fallback>
      </mc:AlternateContent>
      <p:pic>
        <p:nvPicPr>
          <p:cNvPr id="92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0204" y="4022570"/>
            <a:ext cx="2943604" cy="273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589566" y="55531"/>
            <a:ext cx="7632848" cy="461665"/>
          </a:xfrm>
          <a:prstGeom prst="rect">
            <a:avLst/>
          </a:prstGeom>
          <a:solidFill>
            <a:schemeClr val="bg1"/>
          </a:solidFill>
        </p:spPr>
        <p:txBody>
          <a:bodyPr wrap="square">
            <a:spAutoFit/>
          </a:bodyPr>
          <a:lstStyle/>
          <a:p>
            <a:pPr marL="342900" lvl="0" indent="-342900" algn="just">
              <a:buFont typeface="Verdana"/>
              <a:buAutoNum type="arabicPeriod"/>
              <a:tabLst>
                <a:tab pos="1488440" algn="l"/>
                <a:tab pos="1488440" algn="l"/>
              </a:tabLst>
            </a:pPr>
            <a:r>
              <a:rPr lang="es-BO" sz="1200" b="1" kern="0" cap="all" dirty="0">
                <a:solidFill>
                  <a:srgbClr val="963B12"/>
                </a:solidFill>
                <a:latin typeface="Verdana" panose="020B0604030504040204" pitchFamily="34" charset="0"/>
                <a:ea typeface="Verdana" panose="020B0604030504040204" pitchFamily="34" charset="0"/>
                <a:cs typeface="Arial"/>
              </a:rPr>
              <a:t>MÉTODO DE SELECCIÓN Y ADJUDICACIÓN CALIDAD, PROPUESTA TÉCNICA Y COSTO </a:t>
            </a:r>
            <a:r>
              <a:rPr lang="es-BO" sz="1200" b="1" kern="0" cap="all" dirty="0">
                <a:solidFill>
                  <a:srgbClr val="963B12"/>
                </a:solidFill>
                <a:highlight>
                  <a:srgbClr val="FFFF00"/>
                </a:highlight>
                <a:latin typeface="Verdana" panose="020B0604030504040204" pitchFamily="34" charset="0"/>
                <a:ea typeface="Verdana" panose="020B0604030504040204" pitchFamily="34" charset="0"/>
                <a:cs typeface="Arial"/>
              </a:rPr>
              <a:t>(</a:t>
            </a:r>
            <a:r>
              <a:rPr lang="es-BO" sz="1200" b="1" kern="0" cap="all" dirty="0" smtClean="0">
                <a:solidFill>
                  <a:srgbClr val="963B12"/>
                </a:solidFill>
                <a:highlight>
                  <a:srgbClr val="FFFF00"/>
                </a:highlight>
                <a:latin typeface="Verdana" panose="020B0604030504040204" pitchFamily="34" charset="0"/>
                <a:ea typeface="Verdana" panose="020B0604030504040204" pitchFamily="34" charset="0"/>
                <a:cs typeface="Arial"/>
              </a:rPr>
              <a:t>APLICA METODO)</a:t>
            </a:r>
            <a:endParaRPr lang="es-BO" sz="1200" b="1" u="sng" kern="0" cap="all" dirty="0">
              <a:solidFill>
                <a:srgbClr val="963B12"/>
              </a:solidFill>
              <a:latin typeface="Verdana" panose="020B0604030504040204" pitchFamily="34" charset="0"/>
              <a:ea typeface="Verdana" panose="020B0604030504040204" pitchFamily="34" charset="0"/>
              <a:cs typeface="Times New Roman"/>
            </a:endParaRPr>
          </a:p>
        </p:txBody>
      </p:sp>
    </p:spTree>
    <p:extLst>
      <p:ext uri="{BB962C8B-B14F-4D97-AF65-F5344CB8AC3E}">
        <p14:creationId xmlns:p14="http://schemas.microsoft.com/office/powerpoint/2010/main" val="1093028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sm.gob.bo/recursos/galeria/8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11560" y="116632"/>
            <a:ext cx="7848872" cy="830997"/>
          </a:xfrm>
          <a:prstGeom prst="rect">
            <a:avLst/>
          </a:prstGeom>
          <a:solidFill>
            <a:schemeClr val="bg1"/>
          </a:solidFill>
        </p:spPr>
        <p:txBody>
          <a:bodyPr wrap="square">
            <a:spAutoFit/>
          </a:bodyPr>
          <a:lstStyle/>
          <a:p>
            <a:pPr algn="ctr"/>
            <a:r>
              <a:rPr lang="es-ES" sz="2400" b="1" dirty="0" smtClean="0">
                <a:solidFill>
                  <a:srgbClr val="963B12"/>
                </a:solidFill>
                <a:latin typeface="MyriadPro"/>
              </a:rPr>
              <a:t>IMPEDIDOS </a:t>
            </a:r>
            <a:r>
              <a:rPr lang="es-ES" sz="2400" b="1" dirty="0">
                <a:solidFill>
                  <a:srgbClr val="963B12"/>
                </a:solidFill>
                <a:latin typeface="MyriadPro"/>
              </a:rPr>
              <a:t>PARA PARTICIPAR EN LOS PROCESOS </a:t>
            </a:r>
            <a:r>
              <a:rPr lang="es-ES" sz="2400" b="1" dirty="0" smtClean="0">
                <a:solidFill>
                  <a:srgbClr val="963B12"/>
                </a:solidFill>
                <a:latin typeface="MyriadPro"/>
              </a:rPr>
              <a:t>DE </a:t>
            </a:r>
            <a:r>
              <a:rPr lang="es-BO" sz="2400" b="1" dirty="0" smtClean="0">
                <a:solidFill>
                  <a:srgbClr val="963B12"/>
                </a:solidFill>
                <a:latin typeface="MyriadPro"/>
              </a:rPr>
              <a:t>CONTRATACIÓN</a:t>
            </a:r>
            <a:endParaRPr lang="es-BO" sz="2400" b="1" dirty="0">
              <a:solidFill>
                <a:srgbClr val="963B12"/>
              </a:solidFill>
              <a:latin typeface="MyriadPro"/>
            </a:endParaRPr>
          </a:p>
        </p:txBody>
      </p:sp>
      <p:sp>
        <p:nvSpPr>
          <p:cNvPr id="5" name="4 Rectángulo"/>
          <p:cNvSpPr/>
          <p:nvPr/>
        </p:nvSpPr>
        <p:spPr>
          <a:xfrm>
            <a:off x="467543" y="1268760"/>
            <a:ext cx="6336703" cy="523220"/>
          </a:xfrm>
          <a:prstGeom prst="rect">
            <a:avLst/>
          </a:prstGeom>
          <a:solidFill>
            <a:schemeClr val="bg1"/>
          </a:solidFill>
        </p:spPr>
        <p:txBody>
          <a:bodyPr wrap="square">
            <a:spAutoFit/>
          </a:bodyPr>
          <a:lstStyle/>
          <a:p>
            <a:r>
              <a:rPr lang="es-ES" sz="1400" dirty="0" smtClean="0">
                <a:solidFill>
                  <a:srgbClr val="963B12"/>
                </a:solidFill>
                <a:latin typeface="MyriadPro"/>
              </a:rPr>
              <a:t>1.- Que </a:t>
            </a:r>
            <a:r>
              <a:rPr lang="es-ES" sz="1400" dirty="0">
                <a:solidFill>
                  <a:srgbClr val="963B12"/>
                </a:solidFill>
                <a:latin typeface="MyriadPro"/>
              </a:rPr>
              <a:t>tengan sentencia ejecutoriada, con impedimento para ejercer el comercio;</a:t>
            </a:r>
          </a:p>
        </p:txBody>
      </p:sp>
      <p:sp>
        <p:nvSpPr>
          <p:cNvPr id="6" name="5 Rectángulo"/>
          <p:cNvSpPr/>
          <p:nvPr/>
        </p:nvSpPr>
        <p:spPr>
          <a:xfrm>
            <a:off x="827584" y="1916832"/>
            <a:ext cx="6263367" cy="523220"/>
          </a:xfrm>
          <a:prstGeom prst="rect">
            <a:avLst/>
          </a:prstGeom>
          <a:solidFill>
            <a:schemeClr val="bg1"/>
          </a:solidFill>
        </p:spPr>
        <p:txBody>
          <a:bodyPr wrap="square">
            <a:spAutoFit/>
          </a:bodyPr>
          <a:lstStyle/>
          <a:p>
            <a:r>
              <a:rPr lang="es-ES" sz="1400" dirty="0" smtClean="0">
                <a:solidFill>
                  <a:srgbClr val="963B12"/>
                </a:solidFill>
                <a:latin typeface="MyriadPro"/>
              </a:rPr>
              <a:t>2.- Que </a:t>
            </a:r>
            <a:r>
              <a:rPr lang="es-ES" sz="1400" dirty="0">
                <a:solidFill>
                  <a:srgbClr val="963B12"/>
                </a:solidFill>
                <a:latin typeface="MyriadPro"/>
              </a:rPr>
              <a:t>se encuentren cumpliendo sanción penal establecida mediante sentencia ejecutoriada por delitos comprendidos en la Ley N° </a:t>
            </a:r>
            <a:r>
              <a:rPr lang="es-ES" sz="1400" dirty="0" smtClean="0">
                <a:solidFill>
                  <a:srgbClr val="963B12"/>
                </a:solidFill>
                <a:latin typeface="MyriadPro"/>
              </a:rPr>
              <a:t>1743;</a:t>
            </a:r>
            <a:endParaRPr lang="es-ES" sz="1400" dirty="0">
              <a:solidFill>
                <a:srgbClr val="963B12"/>
              </a:solidFill>
              <a:latin typeface="MyriadPro"/>
            </a:endParaRPr>
          </a:p>
        </p:txBody>
      </p:sp>
      <p:sp>
        <p:nvSpPr>
          <p:cNvPr id="7" name="6 Rectángulo"/>
          <p:cNvSpPr/>
          <p:nvPr/>
        </p:nvSpPr>
        <p:spPr>
          <a:xfrm>
            <a:off x="1259632" y="2708920"/>
            <a:ext cx="6192687" cy="523220"/>
          </a:xfrm>
          <a:prstGeom prst="rect">
            <a:avLst/>
          </a:prstGeom>
          <a:solidFill>
            <a:schemeClr val="bg1"/>
          </a:solidFill>
        </p:spPr>
        <p:txBody>
          <a:bodyPr wrap="square">
            <a:spAutoFit/>
          </a:bodyPr>
          <a:lstStyle/>
          <a:p>
            <a:r>
              <a:rPr lang="es-ES" sz="1400" dirty="0" smtClean="0">
                <a:solidFill>
                  <a:srgbClr val="963B12"/>
                </a:solidFill>
                <a:latin typeface="MyriadPro"/>
              </a:rPr>
              <a:t>3.- Que </a:t>
            </a:r>
            <a:r>
              <a:rPr lang="es-ES" sz="1400" dirty="0">
                <a:solidFill>
                  <a:srgbClr val="963B12"/>
                </a:solidFill>
                <a:latin typeface="MyriadPro"/>
              </a:rPr>
              <a:t>se encuentren asociadas con consultores que hayan asesorado en la elaboración del contenido del </a:t>
            </a:r>
            <a:r>
              <a:rPr lang="es-ES" sz="1400" dirty="0" smtClean="0">
                <a:solidFill>
                  <a:srgbClr val="963B12"/>
                </a:solidFill>
                <a:latin typeface="MyriadPro"/>
              </a:rPr>
              <a:t>DBC;</a:t>
            </a:r>
            <a:endParaRPr lang="es-ES" sz="1400" dirty="0">
              <a:solidFill>
                <a:srgbClr val="963B12"/>
              </a:solidFill>
              <a:latin typeface="MyriadPro"/>
            </a:endParaRPr>
          </a:p>
        </p:txBody>
      </p:sp>
      <p:sp>
        <p:nvSpPr>
          <p:cNvPr id="8" name="7 Rectángulo"/>
          <p:cNvSpPr/>
          <p:nvPr/>
        </p:nvSpPr>
        <p:spPr>
          <a:xfrm>
            <a:off x="1546335" y="3429000"/>
            <a:ext cx="5544616" cy="307777"/>
          </a:xfrm>
          <a:prstGeom prst="rect">
            <a:avLst/>
          </a:prstGeom>
          <a:solidFill>
            <a:schemeClr val="bg1"/>
          </a:solidFill>
        </p:spPr>
        <p:txBody>
          <a:bodyPr wrap="square">
            <a:spAutoFit/>
          </a:bodyPr>
          <a:lstStyle/>
          <a:p>
            <a:r>
              <a:rPr lang="es-ES" sz="1400" dirty="0" smtClean="0">
                <a:solidFill>
                  <a:srgbClr val="963B12"/>
                </a:solidFill>
                <a:latin typeface="MyriadPro"/>
              </a:rPr>
              <a:t>4.- Que </a:t>
            </a:r>
            <a:r>
              <a:rPr lang="es-ES" sz="1400" dirty="0">
                <a:solidFill>
                  <a:srgbClr val="963B12"/>
                </a:solidFill>
                <a:latin typeface="MyriadPro"/>
              </a:rPr>
              <a:t>hubiesen declarado su disolución o </a:t>
            </a:r>
            <a:r>
              <a:rPr lang="es-ES" sz="1400" dirty="0" smtClean="0">
                <a:solidFill>
                  <a:srgbClr val="963B12"/>
                </a:solidFill>
                <a:latin typeface="MyriadPro"/>
              </a:rPr>
              <a:t>quiebra;</a:t>
            </a:r>
            <a:endParaRPr lang="es-ES" sz="1400" dirty="0">
              <a:solidFill>
                <a:srgbClr val="963B12"/>
              </a:solidFill>
              <a:latin typeface="MyriadPro"/>
            </a:endParaRPr>
          </a:p>
        </p:txBody>
      </p:sp>
      <p:sp>
        <p:nvSpPr>
          <p:cNvPr id="9" name="8 Rectángulo"/>
          <p:cNvSpPr/>
          <p:nvPr/>
        </p:nvSpPr>
        <p:spPr>
          <a:xfrm>
            <a:off x="1907703" y="3933056"/>
            <a:ext cx="6799899" cy="954107"/>
          </a:xfrm>
          <a:prstGeom prst="rect">
            <a:avLst/>
          </a:prstGeom>
          <a:solidFill>
            <a:schemeClr val="bg1"/>
          </a:solidFill>
        </p:spPr>
        <p:txBody>
          <a:bodyPr wrap="square">
            <a:spAutoFit/>
          </a:bodyPr>
          <a:lstStyle/>
          <a:p>
            <a:r>
              <a:rPr lang="es-ES" sz="1400" dirty="0" smtClean="0">
                <a:solidFill>
                  <a:srgbClr val="963B12"/>
                </a:solidFill>
                <a:latin typeface="MyriadPro"/>
              </a:rPr>
              <a:t>5.- Cuyos </a:t>
            </a:r>
            <a:r>
              <a:rPr lang="es-ES" sz="1400" dirty="0">
                <a:solidFill>
                  <a:srgbClr val="963B12"/>
                </a:solidFill>
                <a:latin typeface="MyriadPro"/>
              </a:rPr>
              <a:t>representantes legales, accionistas o socios controladores tengan vinculación matrimonial o de parentesco con la MAE, hasta el tercer grado de consanguinidad y segundo de afinidad, conforme con lo establecido por el Código de Familia;</a:t>
            </a:r>
          </a:p>
        </p:txBody>
      </p:sp>
      <p:sp>
        <p:nvSpPr>
          <p:cNvPr id="10" name="9 Rectángulo"/>
          <p:cNvSpPr/>
          <p:nvPr/>
        </p:nvSpPr>
        <p:spPr>
          <a:xfrm>
            <a:off x="2555775" y="5085184"/>
            <a:ext cx="6343261" cy="738664"/>
          </a:xfrm>
          <a:prstGeom prst="rect">
            <a:avLst/>
          </a:prstGeom>
          <a:solidFill>
            <a:schemeClr val="bg1"/>
          </a:solidFill>
        </p:spPr>
        <p:txBody>
          <a:bodyPr wrap="square">
            <a:spAutoFit/>
          </a:bodyPr>
          <a:lstStyle/>
          <a:p>
            <a:r>
              <a:rPr lang="es-ES" sz="1400" dirty="0" smtClean="0">
                <a:solidFill>
                  <a:srgbClr val="963B12"/>
                </a:solidFill>
                <a:latin typeface="MyriadPro"/>
              </a:rPr>
              <a:t>6.- Los </a:t>
            </a:r>
            <a:r>
              <a:rPr lang="es-ES" sz="1400" dirty="0">
                <a:solidFill>
                  <a:srgbClr val="963B12"/>
                </a:solidFill>
                <a:latin typeface="MyriadPro"/>
              </a:rPr>
              <a:t>ex servidores públicos que ejercieron funciones en la entidad convocante, hasta un (1) año antes de la publicación de la convocatoria, así como las empresas controladas por </a:t>
            </a:r>
            <a:r>
              <a:rPr lang="es-ES" sz="1400" dirty="0" smtClean="0">
                <a:solidFill>
                  <a:srgbClr val="963B12"/>
                </a:solidFill>
                <a:latin typeface="MyriadPro"/>
              </a:rPr>
              <a:t>estos</a:t>
            </a:r>
            <a:r>
              <a:rPr lang="es-ES" sz="1400" dirty="0">
                <a:solidFill>
                  <a:srgbClr val="963B12"/>
                </a:solidFill>
                <a:latin typeface="MyriadPro"/>
              </a:rPr>
              <a:t>; </a:t>
            </a:r>
          </a:p>
        </p:txBody>
      </p:sp>
      <p:sp>
        <p:nvSpPr>
          <p:cNvPr id="11" name="10 Rectángulo"/>
          <p:cNvSpPr/>
          <p:nvPr/>
        </p:nvSpPr>
        <p:spPr>
          <a:xfrm>
            <a:off x="3203848" y="6021288"/>
            <a:ext cx="5940152" cy="523220"/>
          </a:xfrm>
          <a:prstGeom prst="rect">
            <a:avLst/>
          </a:prstGeom>
          <a:solidFill>
            <a:schemeClr val="bg1"/>
          </a:solidFill>
        </p:spPr>
        <p:txBody>
          <a:bodyPr wrap="square">
            <a:spAutoFit/>
          </a:bodyPr>
          <a:lstStyle/>
          <a:p>
            <a:r>
              <a:rPr lang="es-ES" sz="1400" dirty="0" smtClean="0">
                <a:solidFill>
                  <a:srgbClr val="963B12"/>
                </a:solidFill>
                <a:latin typeface="MyriadPro"/>
              </a:rPr>
              <a:t>7.- Los </a:t>
            </a:r>
            <a:r>
              <a:rPr lang="es-ES" sz="1400" dirty="0">
                <a:solidFill>
                  <a:srgbClr val="963B12"/>
                </a:solidFill>
                <a:latin typeface="MyriadPro"/>
              </a:rPr>
              <a:t>servidores públicos que ejercen funciones en la entidad convocante, así como las empresas controladas por </a:t>
            </a:r>
            <a:r>
              <a:rPr lang="es-ES" sz="1400" dirty="0" smtClean="0">
                <a:solidFill>
                  <a:srgbClr val="963B12"/>
                </a:solidFill>
                <a:latin typeface="MyriadPro"/>
              </a:rPr>
              <a:t>estos. </a:t>
            </a:r>
            <a:endParaRPr lang="es-ES" sz="1400" dirty="0">
              <a:solidFill>
                <a:srgbClr val="963B12"/>
              </a:solidFill>
              <a:latin typeface="MyriadPro"/>
            </a:endParaRPr>
          </a:p>
        </p:txBody>
      </p:sp>
    </p:spTree>
    <p:extLst>
      <p:ext uri="{BB962C8B-B14F-4D97-AF65-F5344CB8AC3E}">
        <p14:creationId xmlns:p14="http://schemas.microsoft.com/office/powerpoint/2010/main" val="3188427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sm.gob.bo/recursos/galeria/10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 y="12381"/>
            <a:ext cx="9140913" cy="684561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211961" y="72209"/>
            <a:ext cx="4464497" cy="584775"/>
          </a:xfrm>
          <a:prstGeom prst="rect">
            <a:avLst/>
          </a:prstGeom>
          <a:solidFill>
            <a:schemeClr val="bg1"/>
          </a:solidFill>
        </p:spPr>
        <p:txBody>
          <a:bodyPr wrap="square">
            <a:spAutoFit/>
          </a:bodyPr>
          <a:lstStyle/>
          <a:p>
            <a:pPr lvl="0" algn="ctr">
              <a:spcAft>
                <a:spcPts val="0"/>
              </a:spcAft>
              <a:tabLst>
                <a:tab pos="1488440" algn="l"/>
                <a:tab pos="1488440" algn="l"/>
              </a:tabLst>
            </a:pPr>
            <a:r>
              <a:rPr lang="es-BO" sz="1600" b="1" kern="0" cap="all" dirty="0">
                <a:solidFill>
                  <a:srgbClr val="963B12"/>
                </a:solidFill>
                <a:latin typeface="Verdana"/>
                <a:cs typeface="Arial"/>
              </a:rPr>
              <a:t>ADJUDICACIÓN O </a:t>
            </a:r>
            <a:r>
              <a:rPr lang="es-BO" sz="1600" b="1" kern="0" cap="all" dirty="0" smtClean="0">
                <a:solidFill>
                  <a:srgbClr val="963B12"/>
                </a:solidFill>
                <a:latin typeface="Verdana"/>
                <a:cs typeface="Arial"/>
              </a:rPr>
              <a:t>DECLARATORIA DESIERTA</a:t>
            </a:r>
            <a:endParaRPr lang="es-BO" sz="1600" b="1" u="sng" kern="0" cap="all" dirty="0">
              <a:solidFill>
                <a:srgbClr val="963B12"/>
              </a:solidFill>
              <a:effectLst/>
              <a:latin typeface="Tahoma"/>
              <a:cs typeface="Times New Roman"/>
            </a:endParaRPr>
          </a:p>
        </p:txBody>
      </p:sp>
      <p:sp>
        <p:nvSpPr>
          <p:cNvPr id="3" name="2 Rectángulo"/>
          <p:cNvSpPr/>
          <p:nvPr/>
        </p:nvSpPr>
        <p:spPr>
          <a:xfrm>
            <a:off x="4630570" y="886345"/>
            <a:ext cx="3627277" cy="1384995"/>
          </a:xfrm>
          <a:prstGeom prst="rect">
            <a:avLst/>
          </a:prstGeom>
          <a:solidFill>
            <a:schemeClr val="bg1"/>
          </a:solidFill>
        </p:spPr>
        <p:txBody>
          <a:bodyPr wrap="square">
            <a:spAutoFit/>
          </a:bodyPr>
          <a:lstStyle/>
          <a:p>
            <a:r>
              <a:rPr lang="es-BO" sz="1400" dirty="0">
                <a:solidFill>
                  <a:srgbClr val="963B12"/>
                </a:solidFill>
                <a:latin typeface="Verdana"/>
                <a:ea typeface="Times New Roman"/>
                <a:cs typeface="Arial"/>
              </a:rPr>
              <a:t>Para contrataciones mayores a </a:t>
            </a:r>
            <a:r>
              <a:rPr lang="es-BO" sz="1400" dirty="0" smtClean="0">
                <a:solidFill>
                  <a:srgbClr val="963B12"/>
                </a:solidFill>
                <a:latin typeface="Verdana"/>
                <a:ea typeface="Times New Roman"/>
                <a:cs typeface="Arial"/>
              </a:rPr>
              <a:t>Bs. 200.000 </a:t>
            </a:r>
            <a:r>
              <a:rPr lang="es-BO" sz="1400" dirty="0">
                <a:solidFill>
                  <a:srgbClr val="963B12"/>
                </a:solidFill>
                <a:latin typeface="Verdana"/>
                <a:ea typeface="Times New Roman"/>
                <a:cs typeface="Arial"/>
              </a:rPr>
              <a:t>(DOSCIENTOS MIL 00/100 BOLIVIANOS), el RPA deberá adjudicar o declarar desierta la contratación, mediante Resolución </a:t>
            </a:r>
            <a:r>
              <a:rPr lang="es-BO" sz="1400" dirty="0" smtClean="0">
                <a:solidFill>
                  <a:srgbClr val="963B12"/>
                </a:solidFill>
                <a:latin typeface="Verdana"/>
                <a:ea typeface="Times New Roman"/>
                <a:cs typeface="Arial"/>
              </a:rPr>
              <a:t>expresa.</a:t>
            </a:r>
            <a:endParaRPr lang="es-BO" sz="1400" dirty="0">
              <a:solidFill>
                <a:srgbClr val="963B12"/>
              </a:solidFill>
            </a:endParaRPr>
          </a:p>
        </p:txBody>
      </p:sp>
      <p:sp>
        <p:nvSpPr>
          <p:cNvPr id="4" name="3 Rectángulo"/>
          <p:cNvSpPr/>
          <p:nvPr/>
        </p:nvSpPr>
        <p:spPr>
          <a:xfrm>
            <a:off x="324299" y="1578842"/>
            <a:ext cx="4176463" cy="646331"/>
          </a:xfrm>
          <a:prstGeom prst="rect">
            <a:avLst/>
          </a:prstGeom>
          <a:solidFill>
            <a:schemeClr val="bg1"/>
          </a:solidFill>
        </p:spPr>
        <p:txBody>
          <a:bodyPr wrap="square">
            <a:spAutoFit/>
          </a:bodyPr>
          <a:lstStyle/>
          <a:p>
            <a:pPr lvl="0" algn="ctr">
              <a:spcAft>
                <a:spcPts val="0"/>
              </a:spcAft>
              <a:tabLst>
                <a:tab pos="1488440" algn="l"/>
                <a:tab pos="1488440" algn="l"/>
              </a:tabLst>
            </a:pPr>
            <a:r>
              <a:rPr lang="es-BO" b="1" kern="0" cap="all" dirty="0">
                <a:solidFill>
                  <a:srgbClr val="963B12"/>
                </a:solidFill>
                <a:latin typeface="Verdana"/>
                <a:cs typeface="Arial"/>
              </a:rPr>
              <a:t>FORMALIZACIÓN DE LA CONTRATACIÓN</a:t>
            </a:r>
            <a:endParaRPr lang="es-BO" sz="2800" b="1" u="sng" kern="0" cap="all" dirty="0">
              <a:solidFill>
                <a:srgbClr val="963B12"/>
              </a:solidFill>
              <a:effectLst/>
              <a:latin typeface="Tahoma"/>
              <a:cs typeface="Times New Roman"/>
            </a:endParaRPr>
          </a:p>
        </p:txBody>
      </p:sp>
      <p:sp>
        <p:nvSpPr>
          <p:cNvPr id="5" name="4 Rectángulo"/>
          <p:cNvSpPr/>
          <p:nvPr/>
        </p:nvSpPr>
        <p:spPr>
          <a:xfrm>
            <a:off x="251521" y="2564904"/>
            <a:ext cx="4322021" cy="2031325"/>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1.- La </a:t>
            </a:r>
            <a:r>
              <a:rPr lang="es-BO" sz="1400" dirty="0">
                <a:solidFill>
                  <a:srgbClr val="963B12"/>
                </a:solidFill>
                <a:latin typeface="Verdana"/>
                <a:ea typeface="Times New Roman"/>
                <a:cs typeface="Arial"/>
              </a:rPr>
              <a:t>entidad convocante deberá establecer el plazo de entrega de documentos, que no deberá ser menor a cuatro (4) días hábiles, para contrataciones hasta </a:t>
            </a:r>
            <a:r>
              <a:rPr lang="es-BO" sz="1400" dirty="0" smtClean="0">
                <a:solidFill>
                  <a:srgbClr val="963B12"/>
                </a:solidFill>
                <a:latin typeface="Verdana"/>
                <a:ea typeface="Times New Roman"/>
                <a:cs typeface="Arial"/>
              </a:rPr>
              <a:t>Bs. 200.000</a:t>
            </a:r>
            <a:r>
              <a:rPr lang="es-BO" sz="1400" dirty="0">
                <a:solidFill>
                  <a:srgbClr val="963B12"/>
                </a:solidFill>
                <a:latin typeface="Verdana"/>
                <a:ea typeface="Times New Roman"/>
                <a:cs typeface="Arial"/>
              </a:rPr>
              <a:t>.- (DOSCIENTOS MIL 00/100 BOLIVIANOS), computables a partir del día siguiente hábil de su notificación y para contrataciones mayores a </a:t>
            </a:r>
            <a:r>
              <a:rPr lang="es-BO" sz="1400" dirty="0" smtClean="0">
                <a:solidFill>
                  <a:srgbClr val="963B12"/>
                </a:solidFill>
                <a:latin typeface="Verdana"/>
                <a:ea typeface="Times New Roman"/>
                <a:cs typeface="Arial"/>
              </a:rPr>
              <a:t>Bs. 200.000</a:t>
            </a:r>
            <a:r>
              <a:rPr lang="es-BO" sz="1400" dirty="0">
                <a:solidFill>
                  <a:srgbClr val="963B12"/>
                </a:solidFill>
                <a:latin typeface="Verdana"/>
                <a:ea typeface="Times New Roman"/>
                <a:cs typeface="Arial"/>
              </a:rPr>
              <a:t>.- (DOSCIENTOS MIL 00/100 BOLIVIANOS</a:t>
            </a:r>
            <a:r>
              <a:rPr lang="es-BO" sz="1400" dirty="0" smtClean="0">
                <a:solidFill>
                  <a:srgbClr val="963B12"/>
                </a:solidFill>
                <a:latin typeface="Verdana"/>
                <a:ea typeface="Times New Roman"/>
                <a:cs typeface="Arial"/>
              </a:rPr>
              <a:t>).</a:t>
            </a:r>
            <a:endParaRPr lang="es-BO" sz="1400" dirty="0">
              <a:solidFill>
                <a:srgbClr val="963B12"/>
              </a:solidFill>
            </a:endParaRPr>
          </a:p>
        </p:txBody>
      </p:sp>
      <p:sp>
        <p:nvSpPr>
          <p:cNvPr id="8" name="7 Rectángulo"/>
          <p:cNvSpPr/>
          <p:nvPr/>
        </p:nvSpPr>
        <p:spPr>
          <a:xfrm>
            <a:off x="3419872" y="4611231"/>
            <a:ext cx="3870178" cy="2246769"/>
          </a:xfrm>
          <a:prstGeom prst="rect">
            <a:avLst/>
          </a:prstGeom>
          <a:solidFill>
            <a:schemeClr val="bg1"/>
          </a:solidFill>
        </p:spPr>
        <p:txBody>
          <a:bodyPr wrap="square">
            <a:spAutoFit/>
          </a:bodyPr>
          <a:lstStyle/>
          <a:p>
            <a:r>
              <a:rPr lang="es-BO" sz="1400" dirty="0" smtClean="0">
                <a:solidFill>
                  <a:srgbClr val="963B12"/>
                </a:solidFill>
                <a:latin typeface="Verdana" panose="020B0604030504040204" pitchFamily="34" charset="0"/>
                <a:ea typeface="Verdana" panose="020B0604030504040204" pitchFamily="34" charset="0"/>
              </a:rPr>
              <a:t>2.- En </a:t>
            </a:r>
            <a:r>
              <a:rPr lang="es-BO" sz="1400" dirty="0">
                <a:solidFill>
                  <a:srgbClr val="963B12"/>
                </a:solidFill>
                <a:latin typeface="Verdana" panose="020B0604030504040204" pitchFamily="34" charset="0"/>
                <a:ea typeface="Verdana" panose="020B0604030504040204" pitchFamily="34" charset="0"/>
              </a:rPr>
              <a:t>caso que el proponente adjudicado justifique, oportunamente, el retraso en la presentación de uno o más documentos requeridos para la formalización de la contratación, por causas de fuerza mayor, caso fortuito u otras causas debidamente justificadas y aceptadas por la entidad, se deberá ampliar el plazo de presentación de documentos.</a:t>
            </a:r>
          </a:p>
        </p:txBody>
      </p:sp>
    </p:spTree>
    <p:extLst>
      <p:ext uri="{BB962C8B-B14F-4D97-AF65-F5344CB8AC3E}">
        <p14:creationId xmlns:p14="http://schemas.microsoft.com/office/powerpoint/2010/main" val="3908535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esm.gob.bo/recursos/galeria/85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 y="18846"/>
            <a:ext cx="9121013" cy="684076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691680" y="299552"/>
            <a:ext cx="6192689" cy="369332"/>
          </a:xfrm>
          <a:prstGeom prst="rect">
            <a:avLst/>
          </a:prstGeom>
          <a:solidFill>
            <a:schemeClr val="bg1"/>
          </a:solidFill>
        </p:spPr>
        <p:txBody>
          <a:bodyPr wrap="square">
            <a:spAutoFit/>
          </a:bodyPr>
          <a:lstStyle/>
          <a:p>
            <a:pPr lvl="0" algn="ctr">
              <a:spcAft>
                <a:spcPts val="0"/>
              </a:spcAft>
              <a:tabLst>
                <a:tab pos="1488440" algn="l"/>
                <a:tab pos="1488440" algn="l"/>
              </a:tabLst>
            </a:pPr>
            <a:r>
              <a:rPr lang="es-BO" b="1" kern="0" cap="all" dirty="0">
                <a:solidFill>
                  <a:srgbClr val="963B12"/>
                </a:solidFill>
                <a:latin typeface="Verdana"/>
                <a:cs typeface="Arial"/>
              </a:rPr>
              <a:t>FORMALIZACIÓN DE LA CONTRATACIÓN</a:t>
            </a:r>
            <a:endParaRPr lang="es-BO" sz="2800" b="1" u="sng" kern="0" cap="all" dirty="0">
              <a:solidFill>
                <a:srgbClr val="963B12"/>
              </a:solidFill>
              <a:effectLst/>
              <a:latin typeface="Tahoma"/>
              <a:cs typeface="Times New Roman"/>
            </a:endParaRPr>
          </a:p>
        </p:txBody>
      </p:sp>
      <p:sp>
        <p:nvSpPr>
          <p:cNvPr id="3" name="2 Rectángulo"/>
          <p:cNvSpPr/>
          <p:nvPr/>
        </p:nvSpPr>
        <p:spPr>
          <a:xfrm>
            <a:off x="10125" y="1028342"/>
            <a:ext cx="5281955" cy="1600438"/>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3.- El </a:t>
            </a:r>
            <a:r>
              <a:rPr lang="es-BO" sz="1400" dirty="0">
                <a:solidFill>
                  <a:srgbClr val="963B12"/>
                </a:solidFill>
                <a:latin typeface="Verdana"/>
                <a:ea typeface="Times New Roman"/>
                <a:cs typeface="Arial"/>
              </a:rPr>
              <a:t>proponente adjudicado deberá presentar, para la formalización de la contratación, mediante contrato u orden de compra, los originales o fotocopias legalizadas de los documentos señalados en el Formulario de Presentación de Propuesta (Formulario A-1), excepto aquella documentación cuya información se encuentre consignada en el Certificado del </a:t>
            </a:r>
            <a:r>
              <a:rPr lang="es-BO" sz="1400" dirty="0" smtClean="0">
                <a:solidFill>
                  <a:srgbClr val="963B12"/>
                </a:solidFill>
                <a:latin typeface="Verdana"/>
                <a:ea typeface="Times New Roman"/>
                <a:cs typeface="Arial"/>
              </a:rPr>
              <a:t>RUPE.</a:t>
            </a:r>
            <a:endParaRPr lang="es-BO" sz="1400" dirty="0">
              <a:solidFill>
                <a:srgbClr val="963B12"/>
              </a:solidFill>
            </a:endParaRPr>
          </a:p>
        </p:txBody>
      </p:sp>
      <p:sp>
        <p:nvSpPr>
          <p:cNvPr id="4" name="3 Rectángulo"/>
          <p:cNvSpPr/>
          <p:nvPr/>
        </p:nvSpPr>
        <p:spPr>
          <a:xfrm>
            <a:off x="4860663" y="2836093"/>
            <a:ext cx="4256782" cy="1384995"/>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Times New Roman"/>
              </a:rPr>
              <a:t>4.- En </a:t>
            </a:r>
            <a:r>
              <a:rPr lang="es-BO" sz="1400" dirty="0">
                <a:solidFill>
                  <a:srgbClr val="963B12"/>
                </a:solidFill>
                <a:latin typeface="Verdana"/>
                <a:ea typeface="Times New Roman"/>
                <a:cs typeface="Times New Roman"/>
              </a:rPr>
              <a:t>caso de convenirse anticipo, el proponente adjudicado deberá presentar la Garantía de Correcta Inversión de Anticipo, equivalente al cien por ciento (100%) del anticipo solicitado, dentro de los plazos previstos en el </a:t>
            </a:r>
            <a:r>
              <a:rPr lang="es-BO" sz="1400" dirty="0" smtClean="0">
                <a:solidFill>
                  <a:srgbClr val="963B12"/>
                </a:solidFill>
                <a:latin typeface="Verdana"/>
                <a:ea typeface="Times New Roman"/>
                <a:cs typeface="Times New Roman"/>
              </a:rPr>
              <a:t>contrato.</a:t>
            </a:r>
            <a:endParaRPr lang="es-BO" sz="1400" dirty="0">
              <a:solidFill>
                <a:srgbClr val="963B12"/>
              </a:solidFill>
            </a:endParaRPr>
          </a:p>
        </p:txBody>
      </p:sp>
      <p:sp>
        <p:nvSpPr>
          <p:cNvPr id="5" name="4 Rectángulo"/>
          <p:cNvSpPr/>
          <p:nvPr/>
        </p:nvSpPr>
        <p:spPr>
          <a:xfrm>
            <a:off x="10125" y="4030989"/>
            <a:ext cx="3985812" cy="1600438"/>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5.- Cuando </a:t>
            </a:r>
            <a:r>
              <a:rPr lang="es-BO" sz="1400" dirty="0">
                <a:solidFill>
                  <a:srgbClr val="963B12"/>
                </a:solidFill>
                <a:latin typeface="Verdana"/>
                <a:ea typeface="Times New Roman"/>
                <a:cs typeface="Arial"/>
              </a:rPr>
              <a:t>el proponente adjudicado desista de forma expresa o tácita de formalizar la contratación, mediante contrato u orden de compra, su propuesta será descalificada, procediéndose a la revisión de la siguiente propuesta mejor evaluada.</a:t>
            </a:r>
            <a:endParaRPr lang="es-BO" sz="1400" dirty="0">
              <a:solidFill>
                <a:srgbClr val="963B12"/>
              </a:solidFill>
            </a:endParaRPr>
          </a:p>
        </p:txBody>
      </p:sp>
      <p:sp>
        <p:nvSpPr>
          <p:cNvPr id="6" name="5 Rectángulo"/>
          <p:cNvSpPr/>
          <p:nvPr/>
        </p:nvSpPr>
        <p:spPr>
          <a:xfrm>
            <a:off x="4716016" y="5425467"/>
            <a:ext cx="3888431" cy="954107"/>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6.- El </a:t>
            </a:r>
            <a:r>
              <a:rPr lang="es-BO" sz="1400" dirty="0">
                <a:solidFill>
                  <a:srgbClr val="963B12"/>
                </a:solidFill>
                <a:latin typeface="Verdana"/>
                <a:ea typeface="Times New Roman"/>
                <a:cs typeface="Arial"/>
              </a:rPr>
              <a:t>desistimiento tácito se efectivizará una vez concluido el plazo de presentación de documentos para la formalización de la </a:t>
            </a:r>
            <a:r>
              <a:rPr lang="es-BO" sz="1400" dirty="0" smtClean="0">
                <a:solidFill>
                  <a:srgbClr val="963B12"/>
                </a:solidFill>
                <a:latin typeface="Verdana"/>
                <a:ea typeface="Times New Roman"/>
                <a:cs typeface="Arial"/>
              </a:rPr>
              <a:t>contratación.</a:t>
            </a:r>
            <a:endParaRPr lang="es-BO" sz="1400" dirty="0">
              <a:solidFill>
                <a:srgbClr val="963B12"/>
              </a:solidFill>
            </a:endParaRPr>
          </a:p>
        </p:txBody>
      </p:sp>
    </p:spTree>
    <p:extLst>
      <p:ext uri="{BB962C8B-B14F-4D97-AF65-F5344CB8AC3E}">
        <p14:creationId xmlns:p14="http://schemas.microsoft.com/office/powerpoint/2010/main" val="1565698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esm.gob.bo/recursos/galeria/9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3" y="0"/>
            <a:ext cx="91367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304039" y="948760"/>
            <a:ext cx="3888432" cy="2246769"/>
          </a:xfrm>
          <a:prstGeom prst="rect">
            <a:avLst/>
          </a:prstGeom>
          <a:solidFill>
            <a:schemeClr val="bg1"/>
          </a:solidFill>
        </p:spPr>
        <p:txBody>
          <a:bodyPr wrap="square">
            <a:spAutoFit/>
          </a:bodyPr>
          <a:lstStyle/>
          <a:p>
            <a:r>
              <a:rPr lang="es-BO" sz="1400" dirty="0">
                <a:solidFill>
                  <a:srgbClr val="963B12"/>
                </a:solidFill>
                <a:latin typeface="Verdana" panose="020B0604030504040204" pitchFamily="34" charset="0"/>
                <a:ea typeface="Verdana" panose="020B0604030504040204" pitchFamily="34" charset="0"/>
              </a:rPr>
              <a:t>7</a:t>
            </a:r>
            <a:r>
              <a:rPr lang="es-BO" sz="1400" dirty="0" smtClean="0">
                <a:solidFill>
                  <a:srgbClr val="963B12"/>
                </a:solidFill>
                <a:latin typeface="Verdana" panose="020B0604030504040204" pitchFamily="34" charset="0"/>
                <a:ea typeface="Verdana" panose="020B0604030504040204" pitchFamily="34" charset="0"/>
              </a:rPr>
              <a:t>.- Si </a:t>
            </a:r>
            <a:r>
              <a:rPr lang="es-BO" sz="1400" dirty="0">
                <a:solidFill>
                  <a:srgbClr val="963B12"/>
                </a:solidFill>
                <a:latin typeface="Verdana" panose="020B0604030504040204" pitchFamily="34" charset="0"/>
                <a:ea typeface="Verdana" panose="020B0604030504040204" pitchFamily="34" charset="0"/>
              </a:rPr>
              <a:t>la entidad notificara la adjudicación vencido el plazo de la validez de la propuesta, el proponente adjudicado podrá expresar su voluntad de continuar con el proceso de contratación; en caso de no pronunciarse o rechazar de manera expresa la adjudicación se efectivizará la descalificación de la propuesta por </a:t>
            </a:r>
            <a:r>
              <a:rPr lang="es-BO" sz="1400" dirty="0" smtClean="0">
                <a:solidFill>
                  <a:srgbClr val="963B12"/>
                </a:solidFill>
                <a:latin typeface="Verdana" panose="020B0604030504040204" pitchFamily="34" charset="0"/>
                <a:ea typeface="Verdana" panose="020B0604030504040204" pitchFamily="34" charset="0"/>
              </a:rPr>
              <a:t>desistimiento.</a:t>
            </a:r>
            <a:endParaRPr lang="es-BO" sz="1400" dirty="0">
              <a:solidFill>
                <a:srgbClr val="963B12"/>
              </a:solidFill>
              <a:latin typeface="Verdana" panose="020B0604030504040204" pitchFamily="34" charset="0"/>
              <a:ea typeface="Verdana" panose="020B0604030504040204" pitchFamily="34" charset="0"/>
            </a:endParaRPr>
          </a:p>
        </p:txBody>
      </p:sp>
      <p:sp>
        <p:nvSpPr>
          <p:cNvPr id="3" name="2 Rectángulo"/>
          <p:cNvSpPr/>
          <p:nvPr/>
        </p:nvSpPr>
        <p:spPr>
          <a:xfrm>
            <a:off x="107504" y="2564904"/>
            <a:ext cx="3744416" cy="1815882"/>
          </a:xfrm>
          <a:prstGeom prst="rect">
            <a:avLst/>
          </a:prstGeom>
          <a:solidFill>
            <a:schemeClr val="bg1"/>
          </a:solidFill>
        </p:spPr>
        <p:txBody>
          <a:bodyPr wrap="square">
            <a:spAutoFit/>
          </a:bodyPr>
          <a:lstStyle/>
          <a:p>
            <a:r>
              <a:rPr lang="es-BO" sz="1400" dirty="0">
                <a:solidFill>
                  <a:srgbClr val="963B12"/>
                </a:solidFill>
                <a:latin typeface="Verdana"/>
                <a:ea typeface="Times New Roman"/>
                <a:cs typeface="Arial"/>
              </a:rPr>
              <a:t>8</a:t>
            </a:r>
            <a:r>
              <a:rPr lang="es-BO" sz="1400" dirty="0" smtClean="0">
                <a:solidFill>
                  <a:srgbClr val="963B12"/>
                </a:solidFill>
                <a:latin typeface="Verdana"/>
                <a:ea typeface="Times New Roman"/>
                <a:cs typeface="Arial"/>
              </a:rPr>
              <a:t>.- Si </a:t>
            </a:r>
            <a:r>
              <a:rPr lang="es-BO" sz="1400" dirty="0">
                <a:solidFill>
                  <a:srgbClr val="963B12"/>
                </a:solidFill>
                <a:latin typeface="Verdana"/>
                <a:ea typeface="Times New Roman"/>
                <a:cs typeface="Arial"/>
              </a:rPr>
              <a:t>producto de la revisión efectuada para la formalización de la contratación los documentos presentados por el adjudicado no cumplan con las condiciones requeridas, no se considerará </a:t>
            </a:r>
            <a:r>
              <a:rPr lang="es-BO" sz="1400" dirty="0" smtClean="0">
                <a:solidFill>
                  <a:srgbClr val="963B12"/>
                </a:solidFill>
                <a:latin typeface="Verdana"/>
                <a:ea typeface="Times New Roman"/>
                <a:cs typeface="Arial"/>
              </a:rPr>
              <a:t>desistimiento; </a:t>
            </a:r>
            <a:r>
              <a:rPr lang="es-BO" sz="1400" dirty="0">
                <a:solidFill>
                  <a:srgbClr val="963B12"/>
                </a:solidFill>
                <a:latin typeface="Verdana"/>
                <a:ea typeface="Times New Roman"/>
                <a:cs typeface="Arial"/>
              </a:rPr>
              <a:t>por lo que no corresponde el registro en el SICOES como </a:t>
            </a:r>
            <a:r>
              <a:rPr lang="es-BO" sz="1400" dirty="0" smtClean="0">
                <a:solidFill>
                  <a:srgbClr val="963B12"/>
                </a:solidFill>
                <a:latin typeface="Verdana"/>
                <a:ea typeface="Times New Roman"/>
                <a:cs typeface="Arial"/>
              </a:rPr>
              <a:t>impedido.</a:t>
            </a:r>
            <a:endParaRPr lang="es-BO" sz="1400" dirty="0">
              <a:solidFill>
                <a:srgbClr val="963B12"/>
              </a:solidFill>
            </a:endParaRPr>
          </a:p>
        </p:txBody>
      </p:sp>
      <p:sp>
        <p:nvSpPr>
          <p:cNvPr id="4" name="3 Rectángulo"/>
          <p:cNvSpPr/>
          <p:nvPr/>
        </p:nvSpPr>
        <p:spPr>
          <a:xfrm>
            <a:off x="4139952" y="4718958"/>
            <a:ext cx="4020798" cy="1169551"/>
          </a:xfrm>
          <a:prstGeom prst="rect">
            <a:avLst/>
          </a:prstGeom>
          <a:solidFill>
            <a:schemeClr val="bg1"/>
          </a:solidFill>
        </p:spPr>
        <p:txBody>
          <a:bodyPr wrap="square">
            <a:spAutoFit/>
          </a:bodyPr>
          <a:lstStyle/>
          <a:p>
            <a:r>
              <a:rPr lang="es-BO" sz="1400" dirty="0">
                <a:solidFill>
                  <a:srgbClr val="963B12"/>
                </a:solidFill>
                <a:latin typeface="Verdana"/>
                <a:ea typeface="Times New Roman"/>
                <a:cs typeface="Arial"/>
              </a:rPr>
              <a:t>8</a:t>
            </a:r>
            <a:r>
              <a:rPr lang="es-BO" sz="1400" dirty="0" smtClean="0">
                <a:solidFill>
                  <a:srgbClr val="963B12"/>
                </a:solidFill>
                <a:latin typeface="Verdana"/>
                <a:ea typeface="Times New Roman"/>
                <a:cs typeface="Arial"/>
              </a:rPr>
              <a:t>.- </a:t>
            </a:r>
            <a:r>
              <a:rPr lang="es-BO" sz="1400" dirty="0" smtClean="0">
                <a:solidFill>
                  <a:srgbClr val="963B12"/>
                </a:solidFill>
                <a:latin typeface="Verdana"/>
                <a:ea typeface="Times New Roman"/>
                <a:cs typeface="Arial"/>
              </a:rPr>
              <a:t>Sin </a:t>
            </a:r>
            <a:r>
              <a:rPr lang="es-BO" sz="1400" dirty="0">
                <a:solidFill>
                  <a:srgbClr val="963B12"/>
                </a:solidFill>
                <a:latin typeface="Verdana"/>
                <a:ea typeface="Times New Roman"/>
                <a:cs typeface="Arial"/>
              </a:rPr>
              <a:t>embargo, corresponderá la descalificación de la propuesta y la consolidación del depósito o la ejecución de la Garantía de Seriedad de Propuesta, si esta hubiese sido </a:t>
            </a:r>
            <a:r>
              <a:rPr lang="es-BO" sz="1400" dirty="0" smtClean="0">
                <a:solidFill>
                  <a:srgbClr val="963B12"/>
                </a:solidFill>
                <a:latin typeface="Verdana"/>
                <a:ea typeface="Times New Roman"/>
                <a:cs typeface="Arial"/>
              </a:rPr>
              <a:t>solicitada.</a:t>
            </a:r>
            <a:endParaRPr lang="es-BO" sz="1400" dirty="0">
              <a:solidFill>
                <a:srgbClr val="963B12"/>
              </a:solidFill>
            </a:endParaRPr>
          </a:p>
        </p:txBody>
      </p:sp>
      <p:sp>
        <p:nvSpPr>
          <p:cNvPr id="5" name="4 Rectángulo"/>
          <p:cNvSpPr/>
          <p:nvPr/>
        </p:nvSpPr>
        <p:spPr>
          <a:xfrm>
            <a:off x="55566" y="332656"/>
            <a:ext cx="6192689" cy="369332"/>
          </a:xfrm>
          <a:prstGeom prst="rect">
            <a:avLst/>
          </a:prstGeom>
          <a:solidFill>
            <a:schemeClr val="bg1"/>
          </a:solidFill>
        </p:spPr>
        <p:txBody>
          <a:bodyPr wrap="square">
            <a:spAutoFit/>
          </a:bodyPr>
          <a:lstStyle/>
          <a:p>
            <a:pPr lvl="0">
              <a:spcAft>
                <a:spcPts val="0"/>
              </a:spcAft>
              <a:tabLst>
                <a:tab pos="1488440" algn="l"/>
                <a:tab pos="1488440" algn="l"/>
              </a:tabLst>
            </a:pPr>
            <a:r>
              <a:rPr lang="es-BO" b="1" kern="0" cap="all" dirty="0">
                <a:solidFill>
                  <a:srgbClr val="963B12"/>
                </a:solidFill>
                <a:latin typeface="Verdana"/>
                <a:cs typeface="Arial"/>
              </a:rPr>
              <a:t>FORMALIZACIÓN DE LA CONTRATACIÓN</a:t>
            </a:r>
            <a:endParaRPr lang="es-BO" sz="2800" b="1" u="sng" kern="0" cap="all" dirty="0">
              <a:solidFill>
                <a:srgbClr val="963B12"/>
              </a:solidFill>
              <a:effectLst/>
              <a:latin typeface="Tahoma"/>
              <a:cs typeface="Times New Roman"/>
            </a:endParaRPr>
          </a:p>
        </p:txBody>
      </p:sp>
    </p:spTree>
    <p:extLst>
      <p:ext uri="{BB962C8B-B14F-4D97-AF65-F5344CB8AC3E}">
        <p14:creationId xmlns:p14="http://schemas.microsoft.com/office/powerpoint/2010/main" val="201682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esm.gob.bo/recursos/galeria/91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 y="0"/>
            <a:ext cx="91397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404664"/>
            <a:ext cx="4572000" cy="369332"/>
          </a:xfrm>
          <a:prstGeom prst="rect">
            <a:avLst/>
          </a:prstGeom>
          <a:solidFill>
            <a:schemeClr val="bg1"/>
          </a:solidFill>
        </p:spPr>
        <p:txBody>
          <a:bodyPr>
            <a:spAutoFit/>
          </a:bodyPr>
          <a:lstStyle/>
          <a:p>
            <a:pPr lvl="0">
              <a:spcAft>
                <a:spcPts val="0"/>
              </a:spcAft>
              <a:tabLst>
                <a:tab pos="1488440" algn="l"/>
                <a:tab pos="1488440" algn="l"/>
              </a:tabLst>
            </a:pPr>
            <a:r>
              <a:rPr lang="es-BO" b="1" kern="0" cap="all" dirty="0">
                <a:solidFill>
                  <a:srgbClr val="963B12"/>
                </a:solidFill>
                <a:latin typeface="Verdana"/>
                <a:cs typeface="Arial"/>
              </a:rPr>
              <a:t>MODIFICACIONES AL CONTRATO</a:t>
            </a:r>
            <a:endParaRPr lang="es-BO" sz="2800" b="1" u="sng" kern="0" cap="all" dirty="0">
              <a:solidFill>
                <a:srgbClr val="963B12"/>
              </a:solidFill>
              <a:effectLst/>
              <a:latin typeface="Tahoma"/>
              <a:cs typeface="Times New Roman"/>
            </a:endParaRPr>
          </a:p>
        </p:txBody>
      </p:sp>
      <p:sp>
        <p:nvSpPr>
          <p:cNvPr id="3" name="2 Rectángulo"/>
          <p:cNvSpPr/>
          <p:nvPr/>
        </p:nvSpPr>
        <p:spPr>
          <a:xfrm>
            <a:off x="4196044" y="908720"/>
            <a:ext cx="4696436" cy="2031325"/>
          </a:xfrm>
          <a:prstGeom prst="rect">
            <a:avLst/>
          </a:prstGeom>
          <a:solidFill>
            <a:schemeClr val="bg1"/>
          </a:solidFill>
        </p:spPr>
        <p:txBody>
          <a:bodyPr wrap="square">
            <a:spAutoFit/>
          </a:bodyPr>
          <a:lstStyle/>
          <a:p>
            <a:pPr algn="just">
              <a:spcAft>
                <a:spcPts val="0"/>
              </a:spcAft>
            </a:pPr>
            <a:r>
              <a:rPr lang="es-BO" sz="1400" dirty="0" smtClean="0">
                <a:solidFill>
                  <a:srgbClr val="963B12"/>
                </a:solidFill>
                <a:latin typeface="Verdana"/>
                <a:ea typeface="Times New Roman"/>
                <a:cs typeface="Times New Roman"/>
              </a:rPr>
              <a:t>1.- El </a:t>
            </a:r>
            <a:r>
              <a:rPr lang="es-BO" sz="1400" dirty="0">
                <a:solidFill>
                  <a:srgbClr val="963B12"/>
                </a:solidFill>
                <a:latin typeface="Verdana"/>
                <a:ea typeface="Times New Roman"/>
                <a:cs typeface="Times New Roman"/>
              </a:rPr>
              <a:t>Contrato podrá ser modificado mediante</a:t>
            </a:r>
            <a:r>
              <a:rPr lang="es-BO" sz="1400" b="1" dirty="0">
                <a:solidFill>
                  <a:srgbClr val="963B12"/>
                </a:solidFill>
                <a:latin typeface="Verdana"/>
                <a:ea typeface="Times New Roman"/>
                <a:cs typeface="Times New Roman"/>
              </a:rPr>
              <a:t> </a:t>
            </a:r>
            <a:r>
              <a:rPr lang="es-BO" sz="1400" dirty="0">
                <a:solidFill>
                  <a:srgbClr val="963B12"/>
                </a:solidFill>
                <a:latin typeface="Verdana"/>
                <a:ea typeface="Times New Roman"/>
                <a:cs typeface="Times New Roman"/>
              </a:rPr>
              <a:t>Contrato Modificatorio cuando la modificación a ser introducida afecte el alcance, monto y/o </a:t>
            </a:r>
            <a:r>
              <a:rPr lang="es-BO" sz="1400" b="1" dirty="0">
                <a:solidFill>
                  <a:srgbClr val="963B12"/>
                </a:solidFill>
                <a:latin typeface="Verdana"/>
                <a:ea typeface="Times New Roman"/>
                <a:cs typeface="Times New Roman"/>
              </a:rPr>
              <a:t>plazo</a:t>
            </a:r>
            <a:r>
              <a:rPr lang="es-BO" sz="1400" dirty="0">
                <a:solidFill>
                  <a:srgbClr val="963B12"/>
                </a:solidFill>
                <a:latin typeface="Verdana"/>
                <a:ea typeface="Times New Roman"/>
                <a:cs typeface="Times New Roman"/>
              </a:rPr>
              <a:t> del contrato sin dar lugar al incremento de los precios </a:t>
            </a:r>
            <a:r>
              <a:rPr lang="es-BO" sz="1400" dirty="0" smtClean="0">
                <a:solidFill>
                  <a:srgbClr val="963B12"/>
                </a:solidFill>
                <a:latin typeface="Verdana"/>
                <a:ea typeface="Times New Roman"/>
                <a:cs typeface="Times New Roman"/>
              </a:rPr>
              <a:t>unitarios. </a:t>
            </a:r>
            <a:r>
              <a:rPr lang="es-BO" sz="1400" dirty="0" smtClean="0">
                <a:solidFill>
                  <a:srgbClr val="963B12"/>
                </a:solidFill>
                <a:latin typeface="Verdana"/>
                <a:ea typeface="Times New Roman"/>
                <a:cs typeface="Times New Roman"/>
              </a:rPr>
              <a:t>Se </a:t>
            </a:r>
            <a:r>
              <a:rPr lang="es-BO" sz="1400" dirty="0">
                <a:solidFill>
                  <a:srgbClr val="963B12"/>
                </a:solidFill>
                <a:latin typeface="Verdana"/>
                <a:ea typeface="Times New Roman"/>
                <a:cs typeface="Times New Roman"/>
              </a:rPr>
              <a:t>podrán realizar uno o varios contratos modificatorios, cuyos incrementos o disminuciones sumados no deberán exceder el diez por ciento (10%) del monto total original del contrato.</a:t>
            </a:r>
            <a:endParaRPr lang="es-BO" sz="1400" dirty="0">
              <a:solidFill>
                <a:srgbClr val="963B12"/>
              </a:solidFill>
              <a:effectLst/>
              <a:latin typeface="Verdana"/>
              <a:ea typeface="Times New Roman"/>
              <a:cs typeface="Times New Roman"/>
            </a:endParaRPr>
          </a:p>
        </p:txBody>
      </p:sp>
      <p:sp>
        <p:nvSpPr>
          <p:cNvPr id="4" name="3 Rectángulo"/>
          <p:cNvSpPr/>
          <p:nvPr/>
        </p:nvSpPr>
        <p:spPr>
          <a:xfrm>
            <a:off x="251520" y="4077072"/>
            <a:ext cx="3944524" cy="2462213"/>
          </a:xfrm>
          <a:prstGeom prst="rect">
            <a:avLst/>
          </a:prstGeom>
          <a:solidFill>
            <a:schemeClr val="bg1"/>
          </a:solidFill>
        </p:spPr>
        <p:txBody>
          <a:bodyPr wrap="square">
            <a:spAutoFit/>
          </a:bodyPr>
          <a:lstStyle/>
          <a:p>
            <a:r>
              <a:rPr lang="es-ES" sz="1400" dirty="0" smtClean="0">
                <a:solidFill>
                  <a:srgbClr val="963B12"/>
                </a:solidFill>
                <a:latin typeface="Verdana" panose="020B0604030504040204" pitchFamily="34" charset="0"/>
                <a:ea typeface="Verdana" panose="020B0604030504040204" pitchFamily="34" charset="0"/>
              </a:rPr>
              <a:t>2.- Contrato </a:t>
            </a:r>
            <a:r>
              <a:rPr lang="es-ES" sz="1400" dirty="0">
                <a:solidFill>
                  <a:srgbClr val="963B12"/>
                </a:solidFill>
                <a:latin typeface="Verdana" panose="020B0604030504040204" pitchFamily="34" charset="0"/>
                <a:ea typeface="Verdana" panose="020B0604030504040204" pitchFamily="34" charset="0"/>
              </a:rPr>
              <a:t>Modificatorio para Servicios Generales </a:t>
            </a:r>
            <a:r>
              <a:rPr lang="es-ES" sz="1400" dirty="0" smtClean="0">
                <a:solidFill>
                  <a:srgbClr val="963B12"/>
                </a:solidFill>
                <a:latin typeface="Verdana" panose="020B0604030504040204" pitchFamily="34" charset="0"/>
                <a:ea typeface="Verdana" panose="020B0604030504040204" pitchFamily="34" charset="0"/>
              </a:rPr>
              <a:t>se realizará </a:t>
            </a:r>
            <a:r>
              <a:rPr lang="es-ES" sz="1400" dirty="0">
                <a:solidFill>
                  <a:srgbClr val="963B12"/>
                </a:solidFill>
                <a:latin typeface="Verdana" panose="020B0604030504040204" pitchFamily="34" charset="0"/>
                <a:ea typeface="Verdana" panose="020B0604030504040204" pitchFamily="34" charset="0"/>
              </a:rPr>
              <a:t>una evaluación del cumplimiento del contrato, en base a la cual la MAE o la autoridad que suscribió el contrato principal, podrá tomar la decisión de modificar o no el contrato del servicio</a:t>
            </a:r>
            <a:r>
              <a:rPr lang="es-ES" sz="1400" dirty="0" smtClean="0">
                <a:solidFill>
                  <a:srgbClr val="963B12"/>
                </a:solidFill>
                <a:latin typeface="Verdana" panose="020B0604030504040204" pitchFamily="34" charset="0"/>
                <a:ea typeface="Verdana" panose="020B0604030504040204" pitchFamily="34" charset="0"/>
              </a:rPr>
              <a:t>.</a:t>
            </a:r>
          </a:p>
          <a:p>
            <a:endParaRPr lang="es-ES" sz="1400" dirty="0">
              <a:solidFill>
                <a:srgbClr val="963B12"/>
              </a:solidFill>
              <a:latin typeface="Verdana" panose="020B0604030504040204" pitchFamily="34" charset="0"/>
              <a:ea typeface="Verdana" panose="020B0604030504040204" pitchFamily="34" charset="0"/>
            </a:endParaRPr>
          </a:p>
          <a:p>
            <a:r>
              <a:rPr lang="es-ES" sz="1400" dirty="0">
                <a:solidFill>
                  <a:srgbClr val="963B12"/>
                </a:solidFill>
                <a:latin typeface="Verdana" panose="020B0604030504040204" pitchFamily="34" charset="0"/>
                <a:ea typeface="Verdana" panose="020B0604030504040204" pitchFamily="34" charset="0"/>
              </a:rPr>
              <a:t>Esta modificación podrá realizarse por una (1) sola vez, no debiendo exceder el plazo establecido en el contrato </a:t>
            </a:r>
            <a:r>
              <a:rPr lang="es-ES" sz="1400" dirty="0" smtClean="0">
                <a:solidFill>
                  <a:srgbClr val="963B12"/>
                </a:solidFill>
                <a:latin typeface="Verdana" panose="020B0604030504040204" pitchFamily="34" charset="0"/>
                <a:ea typeface="Verdana" panose="020B0604030504040204" pitchFamily="34" charset="0"/>
              </a:rPr>
              <a:t>principal.</a:t>
            </a:r>
            <a:endParaRPr lang="es-ES" sz="1400" dirty="0">
              <a:solidFill>
                <a:srgbClr val="963B1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9572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esm.gob.bo/recursos/galeria/99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5" y="0"/>
            <a:ext cx="91533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75656" y="332656"/>
            <a:ext cx="3684022" cy="461665"/>
          </a:xfrm>
          <a:prstGeom prst="rect">
            <a:avLst/>
          </a:prstGeom>
          <a:solidFill>
            <a:schemeClr val="bg1"/>
          </a:solidFill>
        </p:spPr>
        <p:txBody>
          <a:bodyPr wrap="none">
            <a:spAutoFit/>
          </a:bodyPr>
          <a:lstStyle/>
          <a:p>
            <a:pPr lvl="0">
              <a:spcAft>
                <a:spcPts val="0"/>
              </a:spcAft>
              <a:tabLst>
                <a:tab pos="1488440" algn="l"/>
                <a:tab pos="1488440" algn="l"/>
              </a:tabLst>
            </a:pPr>
            <a:r>
              <a:rPr lang="es-BO" sz="2400" b="1" kern="0" cap="all" dirty="0">
                <a:solidFill>
                  <a:srgbClr val="963B12"/>
                </a:solidFill>
                <a:latin typeface="Verdana"/>
                <a:cs typeface="Times New Roman"/>
              </a:rPr>
              <a:t>SUBCONTRATACIÓN</a:t>
            </a:r>
            <a:endParaRPr lang="es-BO" sz="2400" b="1" u="sng" kern="0" cap="all" dirty="0">
              <a:solidFill>
                <a:srgbClr val="963B12"/>
              </a:solidFill>
              <a:effectLst/>
              <a:latin typeface="Tahoma"/>
              <a:cs typeface="Times New Roman"/>
            </a:endParaRPr>
          </a:p>
        </p:txBody>
      </p:sp>
      <p:sp>
        <p:nvSpPr>
          <p:cNvPr id="3" name="2 Rectángulo"/>
          <p:cNvSpPr/>
          <p:nvPr/>
        </p:nvSpPr>
        <p:spPr>
          <a:xfrm>
            <a:off x="1979712" y="1124744"/>
            <a:ext cx="4392488" cy="1600438"/>
          </a:xfrm>
          <a:prstGeom prst="rect">
            <a:avLst/>
          </a:prstGeom>
          <a:solidFill>
            <a:schemeClr val="bg1"/>
          </a:solidFill>
        </p:spPr>
        <p:txBody>
          <a:bodyPr wrap="square">
            <a:spAutoFit/>
          </a:bodyPr>
          <a:lstStyle/>
          <a:p>
            <a:pPr algn="just"/>
            <a:r>
              <a:rPr lang="es-BO" sz="1400" dirty="0" smtClean="0">
                <a:solidFill>
                  <a:srgbClr val="963B12"/>
                </a:solidFill>
                <a:latin typeface="Verdana"/>
                <a:ea typeface="Times New Roman"/>
                <a:cs typeface="Times New Roman"/>
              </a:rPr>
              <a:t>1.- Cuando </a:t>
            </a:r>
            <a:r>
              <a:rPr lang="es-BO" sz="1400" dirty="0">
                <a:solidFill>
                  <a:srgbClr val="963B12"/>
                </a:solidFill>
                <a:latin typeface="Verdana"/>
                <a:ea typeface="Times New Roman"/>
                <a:cs typeface="Times New Roman"/>
              </a:rPr>
              <a:t>la entidad haya definido la posibilidad de la subcontratación y el proponente lo haya previsto en su propuesta, el proveedor podrá realizar las subcontrataciones necesarias hasta el veinticinco por ciento (25%) del monto total del </a:t>
            </a:r>
            <a:r>
              <a:rPr lang="es-BO" sz="1400" dirty="0" smtClean="0">
                <a:solidFill>
                  <a:srgbClr val="963B12"/>
                </a:solidFill>
                <a:latin typeface="Verdana"/>
                <a:ea typeface="Times New Roman"/>
                <a:cs typeface="Times New Roman"/>
              </a:rPr>
              <a:t>contrato.</a:t>
            </a:r>
            <a:endParaRPr lang="es-BO" sz="1400" dirty="0">
              <a:solidFill>
                <a:srgbClr val="963B12"/>
              </a:solidFill>
            </a:endParaRPr>
          </a:p>
        </p:txBody>
      </p:sp>
      <p:sp>
        <p:nvSpPr>
          <p:cNvPr id="4" name="3 Rectángulo"/>
          <p:cNvSpPr/>
          <p:nvPr/>
        </p:nvSpPr>
        <p:spPr>
          <a:xfrm>
            <a:off x="4139952" y="3311208"/>
            <a:ext cx="4648536" cy="954107"/>
          </a:xfrm>
          <a:prstGeom prst="rect">
            <a:avLst/>
          </a:prstGeom>
          <a:solidFill>
            <a:schemeClr val="bg1"/>
          </a:solidFill>
        </p:spPr>
        <p:txBody>
          <a:bodyPr wrap="square">
            <a:spAutoFit/>
          </a:bodyPr>
          <a:lstStyle/>
          <a:p>
            <a:pPr algn="just"/>
            <a:r>
              <a:rPr lang="es-ES" sz="1400" dirty="0" smtClean="0">
                <a:solidFill>
                  <a:srgbClr val="963B12"/>
                </a:solidFill>
                <a:latin typeface="Verdana" panose="020B0604030504040204" pitchFamily="34" charset="0"/>
                <a:ea typeface="Verdana" panose="020B0604030504040204" pitchFamily="34" charset="0"/>
              </a:rPr>
              <a:t>2.- Los </a:t>
            </a:r>
            <a:r>
              <a:rPr lang="es-ES" sz="1400" dirty="0">
                <a:solidFill>
                  <a:srgbClr val="963B12"/>
                </a:solidFill>
                <a:latin typeface="Verdana" panose="020B0604030504040204" pitchFamily="34" charset="0"/>
                <a:ea typeface="Verdana" panose="020B0604030504040204" pitchFamily="34" charset="0"/>
              </a:rPr>
              <a:t>proveedores o contratistas para ser considerados dentro de la </a:t>
            </a:r>
            <a:r>
              <a:rPr lang="es-ES" sz="1400" dirty="0" smtClean="0">
                <a:solidFill>
                  <a:srgbClr val="963B12"/>
                </a:solidFill>
                <a:latin typeface="Verdana" panose="020B0604030504040204" pitchFamily="34" charset="0"/>
                <a:ea typeface="Verdana" panose="020B0604030504040204" pitchFamily="34" charset="0"/>
              </a:rPr>
              <a:t>subcontratación </a:t>
            </a:r>
            <a:r>
              <a:rPr lang="es-ES" sz="1400" dirty="0">
                <a:solidFill>
                  <a:srgbClr val="963B12"/>
                </a:solidFill>
                <a:latin typeface="Verdana" panose="020B0604030504040204" pitchFamily="34" charset="0"/>
                <a:ea typeface="Verdana" panose="020B0604030504040204" pitchFamily="34" charset="0"/>
              </a:rPr>
              <a:t>deberán estar registrados en el RUPE y no estar cumpliendo las sanciones </a:t>
            </a:r>
            <a:r>
              <a:rPr lang="es-ES" sz="1400" dirty="0" smtClean="0">
                <a:solidFill>
                  <a:srgbClr val="963B12"/>
                </a:solidFill>
                <a:latin typeface="Verdana" panose="020B0604030504040204" pitchFamily="34" charset="0"/>
                <a:ea typeface="Verdana" panose="020B0604030504040204" pitchFamily="34" charset="0"/>
              </a:rPr>
              <a:t>previstas.</a:t>
            </a:r>
            <a:endParaRPr lang="es-ES" sz="1400" dirty="0">
              <a:solidFill>
                <a:srgbClr val="963B12"/>
              </a:solidFill>
              <a:latin typeface="Verdana" panose="020B0604030504040204" pitchFamily="34" charset="0"/>
              <a:ea typeface="Verdana" panose="020B0604030504040204" pitchFamily="34" charset="0"/>
            </a:endParaRPr>
          </a:p>
        </p:txBody>
      </p:sp>
      <p:sp>
        <p:nvSpPr>
          <p:cNvPr id="5" name="4 Rectángulo"/>
          <p:cNvSpPr/>
          <p:nvPr/>
        </p:nvSpPr>
        <p:spPr>
          <a:xfrm>
            <a:off x="323528" y="4869160"/>
            <a:ext cx="3960440" cy="1384995"/>
          </a:xfrm>
          <a:prstGeom prst="rect">
            <a:avLst/>
          </a:prstGeom>
          <a:solidFill>
            <a:schemeClr val="bg1"/>
          </a:solidFill>
        </p:spPr>
        <p:txBody>
          <a:bodyPr wrap="square">
            <a:spAutoFit/>
          </a:bodyPr>
          <a:lstStyle/>
          <a:p>
            <a:r>
              <a:rPr lang="es-ES" sz="1400" dirty="0" smtClean="0">
                <a:solidFill>
                  <a:srgbClr val="963B12"/>
                </a:solidFill>
                <a:latin typeface="Verdana" panose="020B0604030504040204" pitchFamily="34" charset="0"/>
                <a:ea typeface="Verdana" panose="020B0604030504040204" pitchFamily="34" charset="0"/>
              </a:rPr>
              <a:t>3.- El </a:t>
            </a:r>
            <a:r>
              <a:rPr lang="es-ES" sz="1400" dirty="0">
                <a:solidFill>
                  <a:srgbClr val="963B12"/>
                </a:solidFill>
                <a:latin typeface="Verdana" panose="020B0604030504040204" pitchFamily="34" charset="0"/>
                <a:ea typeface="Verdana" panose="020B0604030504040204" pitchFamily="34" charset="0"/>
              </a:rPr>
              <a:t>proveedor o contratista mantendrá todas sus obligaciones contractuales por la totalidad del objeto de la contratación frente a la </a:t>
            </a:r>
            <a:r>
              <a:rPr lang="es-ES" sz="1400" dirty="0" smtClean="0">
                <a:solidFill>
                  <a:srgbClr val="963B12"/>
                </a:solidFill>
                <a:latin typeface="Verdana" panose="020B0604030504040204" pitchFamily="34" charset="0"/>
                <a:ea typeface="Verdana" panose="020B0604030504040204" pitchFamily="34" charset="0"/>
              </a:rPr>
              <a:t>entidad</a:t>
            </a:r>
            <a:r>
              <a:rPr lang="es-ES" sz="1400" dirty="0">
                <a:solidFill>
                  <a:srgbClr val="963B12"/>
                </a:solidFill>
                <a:latin typeface="Verdana" panose="020B0604030504040204" pitchFamily="34" charset="0"/>
                <a:ea typeface="Verdana" panose="020B0604030504040204" pitchFamily="34" charset="0"/>
              </a:rPr>
              <a:t>, la cual no asumirá ninguna obligación ni responsabilidad con el subcontratado ni con su personal.</a:t>
            </a:r>
          </a:p>
        </p:txBody>
      </p:sp>
    </p:spTree>
    <p:extLst>
      <p:ext uri="{BB962C8B-B14F-4D97-AF65-F5344CB8AC3E}">
        <p14:creationId xmlns:p14="http://schemas.microsoft.com/office/powerpoint/2010/main" val="4216577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sm.gob.bo/recursos/galeria/9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260648"/>
            <a:ext cx="6192688" cy="461665"/>
          </a:xfrm>
          <a:prstGeom prst="rect">
            <a:avLst/>
          </a:prstGeom>
          <a:solidFill>
            <a:schemeClr val="bg1"/>
          </a:solidFill>
        </p:spPr>
        <p:txBody>
          <a:bodyPr wrap="square">
            <a:spAutoFit/>
          </a:bodyPr>
          <a:lstStyle/>
          <a:p>
            <a:pPr lvl="0" algn="ctr">
              <a:spcAft>
                <a:spcPts val="0"/>
              </a:spcAft>
              <a:tabLst>
                <a:tab pos="1488440" algn="l"/>
                <a:tab pos="1488440" algn="l"/>
              </a:tabLst>
            </a:pPr>
            <a:r>
              <a:rPr lang="es-BO" sz="2400" b="1" kern="0" cap="all" dirty="0">
                <a:solidFill>
                  <a:srgbClr val="963B12"/>
                </a:solidFill>
                <a:latin typeface="Verdana"/>
                <a:cs typeface="Arial"/>
              </a:rPr>
              <a:t>CIERRE DEL CONTRATO Y PAGO</a:t>
            </a:r>
            <a:endParaRPr lang="es-BO" sz="2400" b="1" u="sng" kern="0" cap="all" dirty="0">
              <a:solidFill>
                <a:srgbClr val="963B12"/>
              </a:solidFill>
              <a:effectLst/>
              <a:latin typeface="Tahoma"/>
              <a:cs typeface="Times New Roman"/>
            </a:endParaRPr>
          </a:p>
        </p:txBody>
      </p:sp>
      <p:sp>
        <p:nvSpPr>
          <p:cNvPr id="3" name="2 Rectángulo"/>
          <p:cNvSpPr/>
          <p:nvPr/>
        </p:nvSpPr>
        <p:spPr>
          <a:xfrm>
            <a:off x="0" y="836712"/>
            <a:ext cx="5652120" cy="1169551"/>
          </a:xfrm>
          <a:prstGeom prst="rect">
            <a:avLst/>
          </a:prstGeom>
          <a:solidFill>
            <a:schemeClr val="bg1"/>
          </a:solidFill>
        </p:spPr>
        <p:txBody>
          <a:bodyPr wrap="square">
            <a:spAutoFit/>
          </a:bodyPr>
          <a:lstStyle/>
          <a:p>
            <a:pPr algn="just"/>
            <a:r>
              <a:rPr lang="es-BO" sz="1400" dirty="0" smtClean="0">
                <a:solidFill>
                  <a:srgbClr val="963B12"/>
                </a:solidFill>
                <a:latin typeface="Verdana"/>
                <a:ea typeface="Times New Roman"/>
                <a:cs typeface="Arial"/>
              </a:rPr>
              <a:t>1.- El </a:t>
            </a:r>
            <a:r>
              <a:rPr lang="es-BO" sz="1400" dirty="0">
                <a:solidFill>
                  <a:srgbClr val="963B12"/>
                </a:solidFill>
                <a:latin typeface="Verdana"/>
                <a:ea typeface="Times New Roman"/>
                <a:cs typeface="Arial"/>
              </a:rPr>
              <a:t>cierre del contrato procederá ante la terminación por cumplimiento o por Resolución de Contrato, conforme las previsiones establecidas en el contrato. </a:t>
            </a:r>
            <a:r>
              <a:rPr lang="es-ES" sz="1400" dirty="0">
                <a:solidFill>
                  <a:srgbClr val="963B12"/>
                </a:solidFill>
                <a:latin typeface="Verdana"/>
                <a:ea typeface="Times New Roman"/>
                <a:cs typeface="Arial"/>
              </a:rPr>
              <a:t>Para ambos casos la entidad y el proveedor precederán a realizar la liquidación del contrato</a:t>
            </a:r>
            <a:endParaRPr lang="es-BO" sz="1400" dirty="0">
              <a:solidFill>
                <a:srgbClr val="963B12"/>
              </a:solidFill>
            </a:endParaRPr>
          </a:p>
        </p:txBody>
      </p:sp>
      <p:sp>
        <p:nvSpPr>
          <p:cNvPr id="4" name="3 Rectángulo"/>
          <p:cNvSpPr/>
          <p:nvPr/>
        </p:nvSpPr>
        <p:spPr>
          <a:xfrm>
            <a:off x="2986808" y="2114272"/>
            <a:ext cx="6157192"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2.- En </a:t>
            </a:r>
            <a:r>
              <a:rPr lang="es-BO" sz="1400" dirty="0">
                <a:solidFill>
                  <a:srgbClr val="963B12"/>
                </a:solidFill>
                <a:latin typeface="Verdana"/>
                <a:ea typeface="Times New Roman"/>
                <a:cs typeface="Arial"/>
              </a:rPr>
              <a:t>caso de terminación por cumplimiento, una vez concluida la liquidación del contrato, la entidad deberá emitir el Certificado de Cumplimiento de Contrato</a:t>
            </a:r>
            <a:endParaRPr lang="es-BO" sz="1400" dirty="0">
              <a:solidFill>
                <a:srgbClr val="963B12"/>
              </a:solidFill>
            </a:endParaRPr>
          </a:p>
        </p:txBody>
      </p:sp>
      <p:sp>
        <p:nvSpPr>
          <p:cNvPr id="5" name="4 Rectángulo"/>
          <p:cNvSpPr/>
          <p:nvPr/>
        </p:nvSpPr>
        <p:spPr>
          <a:xfrm>
            <a:off x="0" y="3028890"/>
            <a:ext cx="6948264" cy="738664"/>
          </a:xfrm>
          <a:prstGeom prst="rect">
            <a:avLst/>
          </a:prstGeom>
          <a:solidFill>
            <a:schemeClr val="bg1"/>
          </a:solidFill>
        </p:spPr>
        <p:txBody>
          <a:bodyPr wrap="square">
            <a:spAutoFit/>
          </a:bodyPr>
          <a:lstStyle/>
          <a:p>
            <a:r>
              <a:rPr lang="es-BO" sz="1400" dirty="0">
                <a:solidFill>
                  <a:srgbClr val="963B12"/>
                </a:solidFill>
                <a:latin typeface="Verdana"/>
                <a:ea typeface="Times New Roman"/>
                <a:cs typeface="Arial"/>
              </a:rPr>
              <a:t>3</a:t>
            </a:r>
            <a:r>
              <a:rPr lang="es-BO" sz="1400" dirty="0" smtClean="0">
                <a:solidFill>
                  <a:srgbClr val="963B12"/>
                </a:solidFill>
                <a:latin typeface="Verdana"/>
                <a:ea typeface="Times New Roman"/>
                <a:cs typeface="Arial"/>
              </a:rPr>
              <a:t>.- Cuando </a:t>
            </a:r>
            <a:r>
              <a:rPr lang="es-BO" sz="1400" dirty="0">
                <a:solidFill>
                  <a:srgbClr val="963B12"/>
                </a:solidFill>
                <a:latin typeface="Verdana"/>
                <a:ea typeface="Times New Roman"/>
                <a:cs typeface="Arial"/>
              </a:rPr>
              <a:t>la contratación se hubiese formalizado, mediante una orden de compra y una vez efectuada la Recepción, la entidad deberá emitir el Certificado de Cumplimiento de la Orden de </a:t>
            </a:r>
            <a:r>
              <a:rPr lang="es-BO" sz="1400" dirty="0" smtClean="0">
                <a:solidFill>
                  <a:srgbClr val="963B12"/>
                </a:solidFill>
                <a:latin typeface="Verdana"/>
                <a:ea typeface="Times New Roman"/>
                <a:cs typeface="Arial"/>
              </a:rPr>
              <a:t>Compra.</a:t>
            </a:r>
            <a:endParaRPr lang="es-BO" sz="1400" dirty="0">
              <a:solidFill>
                <a:srgbClr val="963B12"/>
              </a:solidFill>
            </a:endParaRPr>
          </a:p>
        </p:txBody>
      </p:sp>
      <p:sp>
        <p:nvSpPr>
          <p:cNvPr id="6" name="5 Rectángulo"/>
          <p:cNvSpPr/>
          <p:nvPr/>
        </p:nvSpPr>
        <p:spPr>
          <a:xfrm>
            <a:off x="2555776" y="3913892"/>
            <a:ext cx="6588224" cy="738664"/>
          </a:xfrm>
          <a:prstGeom prst="rect">
            <a:avLst/>
          </a:prstGeom>
          <a:solidFill>
            <a:schemeClr val="bg1"/>
          </a:solidFill>
        </p:spPr>
        <p:txBody>
          <a:bodyPr wrap="square">
            <a:spAutoFit/>
          </a:bodyPr>
          <a:lstStyle/>
          <a:p>
            <a:r>
              <a:rPr lang="es-BO" sz="1400" dirty="0" smtClean="0">
                <a:solidFill>
                  <a:srgbClr val="963B12"/>
                </a:solidFill>
                <a:latin typeface="Verdana"/>
                <a:ea typeface="Times New Roman"/>
                <a:cs typeface="Arial"/>
              </a:rPr>
              <a:t>4.- Los </a:t>
            </a:r>
            <a:r>
              <a:rPr lang="es-BO" sz="1400" dirty="0">
                <a:solidFill>
                  <a:srgbClr val="963B12"/>
                </a:solidFill>
                <a:latin typeface="Verdana"/>
                <a:ea typeface="Times New Roman"/>
                <a:cs typeface="Arial"/>
              </a:rPr>
              <a:t>pagos se realizarán previa recepción y conformidad de los bienes a la entidad contratante y la emisión de la factura por el </a:t>
            </a:r>
            <a:r>
              <a:rPr lang="es-BO" sz="1400" dirty="0" smtClean="0">
                <a:solidFill>
                  <a:srgbClr val="963B12"/>
                </a:solidFill>
                <a:latin typeface="Verdana"/>
                <a:ea typeface="Times New Roman"/>
                <a:cs typeface="Arial"/>
              </a:rPr>
              <a:t>proveedor.</a:t>
            </a:r>
            <a:endParaRPr lang="es-BO" sz="1400" dirty="0">
              <a:solidFill>
                <a:srgbClr val="963B12"/>
              </a:solidFill>
            </a:endParaRPr>
          </a:p>
        </p:txBody>
      </p:sp>
      <p:sp>
        <p:nvSpPr>
          <p:cNvPr id="10" name="9 Rectángulo"/>
          <p:cNvSpPr/>
          <p:nvPr/>
        </p:nvSpPr>
        <p:spPr>
          <a:xfrm>
            <a:off x="467544" y="5301208"/>
            <a:ext cx="7632848" cy="1077218"/>
          </a:xfrm>
          <a:prstGeom prst="rect">
            <a:avLst/>
          </a:prstGeom>
          <a:solidFill>
            <a:schemeClr val="bg1"/>
          </a:solidFill>
        </p:spPr>
        <p:txBody>
          <a:bodyPr wrap="square">
            <a:spAutoFit/>
          </a:bodyPr>
          <a:lstStyle/>
          <a:p>
            <a:pPr lvl="1" algn="ctr"/>
            <a:r>
              <a:rPr lang="es-BO" sz="1600" b="1" dirty="0">
                <a:solidFill>
                  <a:schemeClr val="tx2">
                    <a:lumMod val="50000"/>
                  </a:schemeClr>
                </a:solidFill>
              </a:rPr>
              <a:t>En las contrataciones de personas naturales, en ausencia de la nota fiscal (factura), la entidad convocante deberá retener los montos de obligaciones </a:t>
            </a:r>
            <a:r>
              <a:rPr lang="es-BO" sz="1600" b="1" dirty="0" smtClean="0">
                <a:solidFill>
                  <a:schemeClr val="tx2">
                    <a:lumMod val="50000"/>
                  </a:schemeClr>
                </a:solidFill>
              </a:rPr>
              <a:t>tributarias </a:t>
            </a:r>
            <a:r>
              <a:rPr lang="es-BO" sz="1600" b="1" dirty="0">
                <a:solidFill>
                  <a:schemeClr val="tx2">
                    <a:lumMod val="50000"/>
                  </a:schemeClr>
                </a:solidFill>
              </a:rPr>
              <a:t>para su posterior pago al Servicio de Impuestos Nacionales</a:t>
            </a:r>
            <a:r>
              <a:rPr lang="es-BO" sz="1600" dirty="0">
                <a:solidFill>
                  <a:srgbClr val="963B12"/>
                </a:solidFill>
              </a:rPr>
              <a:t>.</a:t>
            </a:r>
          </a:p>
        </p:txBody>
      </p:sp>
    </p:spTree>
    <p:extLst>
      <p:ext uri="{BB962C8B-B14F-4D97-AF65-F5344CB8AC3E}">
        <p14:creationId xmlns:p14="http://schemas.microsoft.com/office/powerpoint/2010/main" val="40378014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0609"/>
            <a:ext cx="4032448" cy="401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0607"/>
            <a:ext cx="5076055" cy="420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51958"/>
            <a:ext cx="4067944" cy="280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3" y="4221088"/>
            <a:ext cx="5058879"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769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esm.gob.bo/recursos/galeria/65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9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t.depositphotos.com/1823785/4291/i/950/depositphotos_42912715-stock-photo-hands-holding-red-graci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1000"/>
                    </a14:imgEffect>
                    <a14:imgEffect>
                      <a14:colorTemperature colorTemp="6300"/>
                    </a14:imgEffect>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467544" y="2852936"/>
            <a:ext cx="6746274" cy="1913295"/>
          </a:xfrm>
          <a:prstGeom prst="rect">
            <a:avLst/>
          </a:prstGeom>
          <a:noFill/>
          <a:effectLst>
            <a:outerShdw blurRad="101600" dist="25400" dir="11100000" sy="-23000" kx="800400" algn="br" rotWithShape="0">
              <a:prstClr val="black">
                <a:alpha val="20000"/>
              </a:prstClr>
            </a:outerShdw>
            <a:reflection blurRad="6350" stA="50000" endA="300" endPos="55500" dist="50800" dir="5400000" sy="-100000" algn="bl" rotWithShape="0"/>
            <a:softEdge rad="317500"/>
          </a:effectLst>
          <a:scene3d>
            <a:camera prst="isometricRightUp">
              <a:rot lat="2395107" lon="20799177" rev="641435"/>
            </a:camera>
            <a:lightRig rig="glow"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3311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sm.gob.bo/recursos/galeria/83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4459"/>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116632"/>
            <a:ext cx="8208912" cy="830997"/>
          </a:xfrm>
          <a:prstGeom prst="rect">
            <a:avLst/>
          </a:prstGeom>
          <a:solidFill>
            <a:schemeClr val="bg1"/>
          </a:solidFill>
        </p:spPr>
        <p:txBody>
          <a:bodyPr wrap="square">
            <a:spAutoFit/>
          </a:bodyPr>
          <a:lstStyle/>
          <a:p>
            <a:pPr algn="ctr"/>
            <a:r>
              <a:rPr lang="es-ES" sz="2400" b="1" dirty="0" smtClean="0">
                <a:solidFill>
                  <a:srgbClr val="963B12"/>
                </a:solidFill>
                <a:latin typeface="MyriadPro"/>
              </a:rPr>
              <a:t>IMPEDIDOS </a:t>
            </a:r>
            <a:r>
              <a:rPr lang="es-ES" sz="2400" b="1" dirty="0">
                <a:solidFill>
                  <a:srgbClr val="963B12"/>
                </a:solidFill>
                <a:latin typeface="MyriadPro"/>
              </a:rPr>
              <a:t>PARA PARTICIPAR EN LOS PROCESOS </a:t>
            </a:r>
            <a:r>
              <a:rPr lang="es-ES" sz="2400" b="1" dirty="0" smtClean="0">
                <a:solidFill>
                  <a:srgbClr val="963B12"/>
                </a:solidFill>
                <a:latin typeface="MyriadPro"/>
              </a:rPr>
              <a:t>DE </a:t>
            </a:r>
            <a:r>
              <a:rPr lang="es-BO" sz="2400" b="1" dirty="0" smtClean="0">
                <a:solidFill>
                  <a:srgbClr val="963B12"/>
                </a:solidFill>
                <a:latin typeface="MyriadPro"/>
              </a:rPr>
              <a:t>CONTRATACIÓN</a:t>
            </a:r>
            <a:endParaRPr lang="es-BO" sz="2400" b="1" dirty="0">
              <a:solidFill>
                <a:srgbClr val="963B12"/>
              </a:solidFill>
              <a:latin typeface="MyriadPro"/>
            </a:endParaRPr>
          </a:p>
        </p:txBody>
      </p:sp>
      <p:sp>
        <p:nvSpPr>
          <p:cNvPr id="3" name="2 Rectángulo"/>
          <p:cNvSpPr/>
          <p:nvPr/>
        </p:nvSpPr>
        <p:spPr>
          <a:xfrm>
            <a:off x="0" y="1328224"/>
            <a:ext cx="7632848" cy="738664"/>
          </a:xfrm>
          <a:prstGeom prst="rect">
            <a:avLst/>
          </a:prstGeom>
          <a:solidFill>
            <a:schemeClr val="bg1"/>
          </a:solidFill>
        </p:spPr>
        <p:txBody>
          <a:bodyPr wrap="square">
            <a:spAutoFit/>
          </a:bodyPr>
          <a:lstStyle/>
          <a:p>
            <a:r>
              <a:rPr lang="es-ES" sz="1400" dirty="0" smtClean="0">
                <a:solidFill>
                  <a:srgbClr val="963B12"/>
                </a:solidFill>
                <a:latin typeface="MyriadPro"/>
              </a:rPr>
              <a:t>7.- Los </a:t>
            </a:r>
            <a:r>
              <a:rPr lang="es-ES" sz="1400" dirty="0">
                <a:solidFill>
                  <a:srgbClr val="963B12"/>
                </a:solidFill>
                <a:latin typeface="MyriadPro"/>
              </a:rPr>
              <a:t>proponentes adjudicados que hayan desistido de formalizar la contratación mediante un contrato, orden de compra u orden de servicio, no podrán participar hasta un (1) año después de la fecha del </a:t>
            </a:r>
            <a:r>
              <a:rPr lang="es-ES" sz="1400" dirty="0" smtClean="0">
                <a:solidFill>
                  <a:srgbClr val="963B12"/>
                </a:solidFill>
                <a:latin typeface="MyriadPro"/>
              </a:rPr>
              <a:t>desistimiento;</a:t>
            </a:r>
            <a:endParaRPr lang="es-ES" sz="1400" dirty="0">
              <a:solidFill>
                <a:srgbClr val="963B12"/>
              </a:solidFill>
              <a:latin typeface="MyriadPro"/>
            </a:endParaRPr>
          </a:p>
        </p:txBody>
      </p:sp>
      <p:sp>
        <p:nvSpPr>
          <p:cNvPr id="4" name="3 Rectángulo"/>
          <p:cNvSpPr/>
          <p:nvPr/>
        </p:nvSpPr>
        <p:spPr>
          <a:xfrm>
            <a:off x="9128" y="2551837"/>
            <a:ext cx="6363072" cy="738664"/>
          </a:xfrm>
          <a:prstGeom prst="rect">
            <a:avLst/>
          </a:prstGeom>
          <a:solidFill>
            <a:schemeClr val="bg1"/>
          </a:solidFill>
        </p:spPr>
        <p:txBody>
          <a:bodyPr wrap="square">
            <a:spAutoFit/>
          </a:bodyPr>
          <a:lstStyle/>
          <a:p>
            <a:r>
              <a:rPr lang="es-ES" sz="1400" dirty="0" smtClean="0">
                <a:solidFill>
                  <a:srgbClr val="963B12"/>
                </a:solidFill>
                <a:latin typeface="MyriadPro"/>
              </a:rPr>
              <a:t>8.- Los </a:t>
            </a:r>
            <a:r>
              <a:rPr lang="es-ES" sz="1400" dirty="0">
                <a:solidFill>
                  <a:srgbClr val="963B12"/>
                </a:solidFill>
                <a:latin typeface="MyriadPro"/>
              </a:rPr>
              <a:t>proveedores, contratistas y consultores con los que se hubiese resuelto el contrato, por causales atribuibles a </a:t>
            </a:r>
            <a:r>
              <a:rPr lang="es-ES" sz="1400" dirty="0" smtClean="0">
                <a:solidFill>
                  <a:srgbClr val="963B12"/>
                </a:solidFill>
                <a:latin typeface="MyriadPro"/>
              </a:rPr>
              <a:t>estos</a:t>
            </a:r>
            <a:r>
              <a:rPr lang="es-ES" sz="1400" dirty="0">
                <a:solidFill>
                  <a:srgbClr val="963B12"/>
                </a:solidFill>
                <a:latin typeface="MyriadPro"/>
              </a:rPr>
              <a:t>, no podrán participar durante tres (3) años después de la fecha de la </a:t>
            </a:r>
            <a:r>
              <a:rPr lang="es-ES" sz="1400" dirty="0" smtClean="0">
                <a:solidFill>
                  <a:srgbClr val="963B12"/>
                </a:solidFill>
                <a:latin typeface="MyriadPro"/>
              </a:rPr>
              <a:t>resolución;</a:t>
            </a:r>
            <a:endParaRPr lang="es-ES" sz="1400" dirty="0">
              <a:solidFill>
                <a:srgbClr val="963B12"/>
              </a:solidFill>
              <a:latin typeface="MyriadPro"/>
            </a:endParaRPr>
          </a:p>
        </p:txBody>
      </p:sp>
      <p:sp>
        <p:nvSpPr>
          <p:cNvPr id="5" name="4 Rectángulo"/>
          <p:cNvSpPr/>
          <p:nvPr/>
        </p:nvSpPr>
        <p:spPr>
          <a:xfrm>
            <a:off x="12552" y="3573016"/>
            <a:ext cx="5423544" cy="954107"/>
          </a:xfrm>
          <a:prstGeom prst="rect">
            <a:avLst/>
          </a:prstGeom>
          <a:solidFill>
            <a:schemeClr val="bg1"/>
          </a:solidFill>
        </p:spPr>
        <p:txBody>
          <a:bodyPr wrap="square">
            <a:spAutoFit/>
          </a:bodyPr>
          <a:lstStyle/>
          <a:p>
            <a:r>
              <a:rPr lang="es-ES" sz="1400" dirty="0" smtClean="0">
                <a:solidFill>
                  <a:srgbClr val="963B12"/>
                </a:solidFill>
                <a:latin typeface="MyriadPro"/>
              </a:rPr>
              <a:t>9.- Las </a:t>
            </a:r>
            <a:r>
              <a:rPr lang="es-ES" sz="1400" dirty="0">
                <a:solidFill>
                  <a:srgbClr val="963B12"/>
                </a:solidFill>
                <a:latin typeface="MyriadPro"/>
              </a:rPr>
              <a:t>personas naturales o jurídicas, en forma asociada o no, que asesoren a una entidad pública en un proceso de contratación, no podrán participar en el mismo proceso bajo ninguna razón o </a:t>
            </a:r>
            <a:r>
              <a:rPr lang="es-ES" sz="1400" dirty="0" smtClean="0">
                <a:solidFill>
                  <a:srgbClr val="963B12"/>
                </a:solidFill>
                <a:latin typeface="MyriadPro"/>
              </a:rPr>
              <a:t>circunstancia;</a:t>
            </a:r>
            <a:endParaRPr lang="es-ES" sz="1400" dirty="0">
              <a:solidFill>
                <a:srgbClr val="963B12"/>
              </a:solidFill>
              <a:latin typeface="MyriadPro"/>
            </a:endParaRPr>
          </a:p>
        </p:txBody>
      </p:sp>
      <p:sp>
        <p:nvSpPr>
          <p:cNvPr id="6" name="5 Rectángulo"/>
          <p:cNvSpPr/>
          <p:nvPr/>
        </p:nvSpPr>
        <p:spPr>
          <a:xfrm>
            <a:off x="12552" y="5013176"/>
            <a:ext cx="4775472" cy="1169551"/>
          </a:xfrm>
          <a:prstGeom prst="rect">
            <a:avLst/>
          </a:prstGeom>
          <a:solidFill>
            <a:schemeClr val="bg1"/>
          </a:solidFill>
        </p:spPr>
        <p:txBody>
          <a:bodyPr wrap="square">
            <a:spAutoFit/>
          </a:bodyPr>
          <a:lstStyle/>
          <a:p>
            <a:r>
              <a:rPr lang="es-ES" sz="1400" dirty="0" smtClean="0">
                <a:solidFill>
                  <a:srgbClr val="963B12"/>
                </a:solidFill>
                <a:latin typeface="MyriadPro"/>
              </a:rPr>
              <a:t>10.- La </a:t>
            </a:r>
            <a:r>
              <a:rPr lang="es-ES" sz="1400" dirty="0">
                <a:solidFill>
                  <a:srgbClr val="963B12"/>
                </a:solidFill>
                <a:latin typeface="MyriadPro"/>
              </a:rPr>
              <a:t>persona natural o jurídica o sus filiales, contratada por la entidad convocante para proveer bienes, ejecutar obras o prestar servicios generales, no podrá prestar servicios de consultoría respecto a los mismos o a la </a:t>
            </a:r>
            <a:r>
              <a:rPr lang="es-ES" sz="1400" dirty="0" smtClean="0">
                <a:solidFill>
                  <a:srgbClr val="963B12"/>
                </a:solidFill>
                <a:latin typeface="MyriadPro"/>
              </a:rPr>
              <a:t>inversa.</a:t>
            </a:r>
            <a:endParaRPr lang="es-ES" sz="1400" dirty="0">
              <a:solidFill>
                <a:srgbClr val="963B12"/>
              </a:solidFill>
              <a:latin typeface="MyriadPro"/>
            </a:endParaRPr>
          </a:p>
        </p:txBody>
      </p:sp>
    </p:spTree>
    <p:extLst>
      <p:ext uri="{BB962C8B-B14F-4D97-AF65-F5344CB8AC3E}">
        <p14:creationId xmlns:p14="http://schemas.microsoft.com/office/powerpoint/2010/main" val="36903219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sm.gob.bo/recursos/galeria/10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0" y="-50175"/>
            <a:ext cx="9134109" cy="6836192"/>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p:nvPr/>
        </p:nvPicPr>
        <p:blipFill>
          <a:blip r:embed="rId3" cstate="print">
            <a:extLst>
              <a:ext uri="{28A0092B-C50C-407E-A947-70E740481C1C}">
                <a14:useLocalDpi xmlns:a14="http://schemas.microsoft.com/office/drawing/2010/main" val="0"/>
              </a:ext>
            </a:extLst>
          </a:blip>
          <a:stretch>
            <a:fillRect/>
          </a:stretch>
        </p:blipFill>
        <p:spPr>
          <a:xfrm>
            <a:off x="107504" y="100142"/>
            <a:ext cx="1080120" cy="1227852"/>
          </a:xfrm>
          <a:prstGeom prst="rect">
            <a:avLst/>
          </a:prstGeom>
        </p:spPr>
      </p:pic>
      <p:sp>
        <p:nvSpPr>
          <p:cNvPr id="7" name="6 Rectángulo"/>
          <p:cNvSpPr/>
          <p:nvPr/>
        </p:nvSpPr>
        <p:spPr>
          <a:xfrm>
            <a:off x="689667" y="76820"/>
            <a:ext cx="8388424" cy="923330"/>
          </a:xfrm>
          <a:prstGeom prst="rect">
            <a:avLst/>
          </a:prstGeom>
          <a:solidFill>
            <a:sysClr val="windowText" lastClr="000000">
              <a:lumMod val="50000"/>
              <a:lumOff val="50000"/>
            </a:sysClr>
          </a:solidFill>
          <a:ln>
            <a:noFill/>
          </a:ln>
          <a:effectLst>
            <a:glow rad="1803400">
              <a:srgbClr val="DFE6D0">
                <a:alpha val="0"/>
              </a:srgbClr>
            </a:glow>
            <a:reflection stA="65000" endPos="0" dir="5400000" sy="-100000" algn="bl" rotWithShape="0"/>
            <a:softEdge rad="31750"/>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s-BO" altLang="es-ES_tradnl" sz="54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a:t>
            </a:r>
            <a:r>
              <a:rPr lang="es-BO" altLang="es-ES_tradnl" sz="28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MODALIDAD DE CONTRATACIÓN HASTA  20 MIL  </a:t>
            </a:r>
          </a:p>
        </p:txBody>
      </p:sp>
      <p:sp>
        <p:nvSpPr>
          <p:cNvPr id="8" name="7 Rectángulo"/>
          <p:cNvSpPr/>
          <p:nvPr/>
        </p:nvSpPr>
        <p:spPr>
          <a:xfrm>
            <a:off x="220688" y="1988840"/>
            <a:ext cx="4032448" cy="369332"/>
          </a:xfrm>
          <a:prstGeom prst="rect">
            <a:avLst/>
          </a:prstGeom>
          <a:solidFill>
            <a:schemeClr val="bg1"/>
          </a:solidFill>
        </p:spPr>
        <p:txBody>
          <a:bodyPr wrap="square">
            <a:spAutoFit/>
          </a:bodyPr>
          <a:lstStyle/>
          <a:p>
            <a:r>
              <a:rPr lang="es-BO" b="1" dirty="0" smtClean="0">
                <a:solidFill>
                  <a:srgbClr val="A02C0C"/>
                </a:solidFill>
                <a:latin typeface="MyriadPro"/>
              </a:rPr>
              <a:t>CONTRATACIONES DE BIENES </a:t>
            </a:r>
            <a:endParaRPr lang="es-BO" b="1" dirty="0">
              <a:solidFill>
                <a:srgbClr val="A02C0C"/>
              </a:solidFill>
              <a:latin typeface="MyriadPro"/>
            </a:endParaRPr>
          </a:p>
        </p:txBody>
      </p:sp>
      <p:sp>
        <p:nvSpPr>
          <p:cNvPr id="9" name="8 Flecha abajo"/>
          <p:cNvSpPr/>
          <p:nvPr/>
        </p:nvSpPr>
        <p:spPr>
          <a:xfrm>
            <a:off x="1426227" y="2420888"/>
            <a:ext cx="576064" cy="576064"/>
          </a:xfrm>
          <a:prstGeom prst="downArrow">
            <a:avLst/>
          </a:prstGeom>
          <a:solidFill>
            <a:srgbClr val="CC6600"/>
          </a:solidFill>
          <a:ln>
            <a:solidFill>
              <a:srgbClr val="A02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solidFill>
                <a:srgbClr val="A02C0C"/>
              </a:solidFill>
            </a:endParaRPr>
          </a:p>
        </p:txBody>
      </p:sp>
      <p:sp>
        <p:nvSpPr>
          <p:cNvPr id="10" name="9 Rectángulo"/>
          <p:cNvSpPr/>
          <p:nvPr/>
        </p:nvSpPr>
        <p:spPr>
          <a:xfrm>
            <a:off x="58075" y="3068960"/>
            <a:ext cx="3888432" cy="3384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s-ES" sz="1400" b="1" dirty="0" smtClean="0">
                <a:solidFill>
                  <a:srgbClr val="A02C0C"/>
                </a:solidFill>
              </a:rPr>
              <a:t>Cotización</a:t>
            </a:r>
            <a:r>
              <a:rPr lang="es-ES" sz="1400" dirty="0" smtClean="0">
                <a:solidFill>
                  <a:srgbClr val="A02C0C"/>
                </a:solidFill>
              </a:rPr>
              <a:t> (debe reunir condiciones de calidad</a:t>
            </a:r>
            <a:r>
              <a:rPr lang="es-ES" sz="1400" dirty="0" smtClean="0">
                <a:solidFill>
                  <a:srgbClr val="A02C0C"/>
                </a:solidFill>
              </a:rPr>
              <a:t>).</a:t>
            </a:r>
            <a:endParaRPr lang="es-ES" sz="1400"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Marca y Procedencia </a:t>
            </a:r>
            <a:r>
              <a:rPr lang="es-ES" sz="1400" dirty="0" smtClean="0">
                <a:solidFill>
                  <a:srgbClr val="A02C0C"/>
                </a:solidFill>
              </a:rPr>
              <a:t>de los  bienes a ofertar.</a:t>
            </a:r>
          </a:p>
          <a:p>
            <a:pPr marL="285750" indent="-285750">
              <a:buFont typeface="Wingdings" panose="05000000000000000000" pitchFamily="2" charset="2"/>
              <a:buChar char="Ø"/>
            </a:pPr>
            <a:r>
              <a:rPr lang="es-ES" sz="1400" b="1" dirty="0" smtClean="0">
                <a:solidFill>
                  <a:srgbClr val="A02C0C"/>
                </a:solidFill>
              </a:rPr>
              <a:t>Tiempo de Entrega </a:t>
            </a:r>
            <a:r>
              <a:rPr lang="es-ES" sz="1400" dirty="0" smtClean="0">
                <a:solidFill>
                  <a:srgbClr val="A02C0C"/>
                </a:solidFill>
              </a:rPr>
              <a:t>(hasta 15 días orden de compra, mayor a 15 días Contrato Administrativo</a:t>
            </a:r>
            <a:r>
              <a:rPr lang="es-ES" sz="1400" dirty="0" smtClean="0">
                <a:solidFill>
                  <a:srgbClr val="A02C0C"/>
                </a:solidFill>
              </a:rPr>
              <a:t>).</a:t>
            </a:r>
            <a:endParaRPr lang="es-ES" sz="1400"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Cantidad, Unidad de Medida y Precio Referencial </a:t>
            </a:r>
            <a:r>
              <a:rPr lang="es-ES" sz="1400" b="1" dirty="0">
                <a:solidFill>
                  <a:srgbClr val="A02C0C"/>
                </a:solidFill>
              </a:rPr>
              <a:t>U</a:t>
            </a:r>
            <a:r>
              <a:rPr lang="es-ES" sz="1400" b="1" dirty="0" smtClean="0">
                <a:solidFill>
                  <a:srgbClr val="A02C0C"/>
                </a:solidFill>
              </a:rPr>
              <a:t>nitario </a:t>
            </a:r>
            <a:r>
              <a:rPr lang="es-ES" sz="1400" dirty="0" smtClean="0">
                <a:solidFill>
                  <a:srgbClr val="A02C0C"/>
                </a:solidFill>
              </a:rPr>
              <a:t>(los precios deben considerar todos los costo hasta el envió y/o entrega  en almacenes de la </a:t>
            </a:r>
            <a:r>
              <a:rPr lang="es-ES" sz="1400" dirty="0" smtClean="0">
                <a:solidFill>
                  <a:srgbClr val="A02C0C"/>
                </a:solidFill>
              </a:rPr>
              <a:t>empresa</a:t>
            </a:r>
            <a:r>
              <a:rPr lang="es-ES" sz="1400"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Validez de la Cotización.</a:t>
            </a:r>
          </a:p>
          <a:p>
            <a:pPr marL="285750" indent="-285750" algn="ctr">
              <a:buFont typeface="Wingdings" panose="05000000000000000000" pitchFamily="2" charset="2"/>
              <a:buChar char="Ø"/>
            </a:pPr>
            <a:endParaRPr lang="es-ES" sz="1400" dirty="0" smtClean="0">
              <a:solidFill>
                <a:srgbClr val="A02C0C"/>
              </a:solidFill>
            </a:endParaRPr>
          </a:p>
          <a:p>
            <a:pPr marL="285750" indent="-285750" algn="ctr">
              <a:buFont typeface="Wingdings" panose="05000000000000000000" pitchFamily="2" charset="2"/>
              <a:buChar char="Ø"/>
            </a:pPr>
            <a:endParaRPr lang="es-BO" sz="1400" dirty="0">
              <a:solidFill>
                <a:srgbClr val="A02C0C"/>
              </a:solidFill>
            </a:endParaRPr>
          </a:p>
        </p:txBody>
      </p:sp>
      <p:sp>
        <p:nvSpPr>
          <p:cNvPr id="12" name="11 Rectángulo"/>
          <p:cNvSpPr/>
          <p:nvPr/>
        </p:nvSpPr>
        <p:spPr>
          <a:xfrm>
            <a:off x="5940152" y="3717032"/>
            <a:ext cx="2712457" cy="27363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smtClean="0">
                <a:solidFill>
                  <a:srgbClr val="A02C0C"/>
                </a:solidFill>
              </a:rPr>
              <a:t>DOCUMENTACIÓN</a:t>
            </a:r>
          </a:p>
          <a:p>
            <a:pPr marL="285750" indent="-285750">
              <a:buFont typeface="Wingdings" panose="05000000000000000000" pitchFamily="2" charset="2"/>
              <a:buChar char="Ø"/>
            </a:pPr>
            <a:r>
              <a:rPr lang="es-ES" sz="1400" b="1" dirty="0" smtClean="0">
                <a:solidFill>
                  <a:srgbClr val="A02C0C"/>
                </a:solidFill>
              </a:rPr>
              <a:t>Copia de CI.</a:t>
            </a:r>
          </a:p>
          <a:p>
            <a:pPr marL="285750" indent="-285750">
              <a:buFont typeface="Wingdings" panose="05000000000000000000" pitchFamily="2" charset="2"/>
              <a:buChar char="Ø"/>
            </a:pPr>
            <a:r>
              <a:rPr lang="es-ES" sz="1400" b="1" dirty="0" smtClean="0">
                <a:solidFill>
                  <a:srgbClr val="A02C0C"/>
                </a:solidFill>
              </a:rPr>
              <a:t>Fotocopia de NIT.</a:t>
            </a:r>
          </a:p>
          <a:p>
            <a:pPr marL="285750" indent="-285750">
              <a:buFont typeface="Wingdings" panose="05000000000000000000" pitchFamily="2" charset="2"/>
              <a:buChar char="Ø"/>
            </a:pPr>
            <a:r>
              <a:rPr lang="es-ES" sz="1400" b="1" dirty="0" smtClean="0">
                <a:solidFill>
                  <a:srgbClr val="A02C0C"/>
                </a:solidFill>
              </a:rPr>
              <a:t>Gestora </a:t>
            </a:r>
            <a:r>
              <a:rPr lang="es-ES" sz="1400" b="1" dirty="0" smtClean="0">
                <a:solidFill>
                  <a:srgbClr val="A02C0C"/>
                </a:solidFill>
              </a:rPr>
              <a:t>no </a:t>
            </a:r>
            <a:r>
              <a:rPr lang="es-ES" sz="1400" b="1" dirty="0" smtClean="0">
                <a:solidFill>
                  <a:srgbClr val="A02C0C"/>
                </a:solidFill>
              </a:rPr>
              <a:t>adeudo</a:t>
            </a:r>
            <a:r>
              <a:rPr lang="es-ES" sz="1400" b="1"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Beneficiario </a:t>
            </a:r>
            <a:r>
              <a:rPr lang="es-ES" sz="1400" b="1" dirty="0" smtClean="0">
                <a:solidFill>
                  <a:srgbClr val="A02C0C"/>
                </a:solidFill>
              </a:rPr>
              <a:t>SIGEP.</a:t>
            </a:r>
            <a:endParaRPr lang="es-ES" sz="1400" b="1"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Fotocopia de </a:t>
            </a:r>
            <a:r>
              <a:rPr lang="es-ES" sz="1400" b="1" dirty="0">
                <a:solidFill>
                  <a:srgbClr val="A02C0C"/>
                </a:solidFill>
              </a:rPr>
              <a:t>m</a:t>
            </a:r>
            <a:r>
              <a:rPr lang="es-ES" sz="1400" b="1" dirty="0" smtClean="0">
                <a:solidFill>
                  <a:srgbClr val="A02C0C"/>
                </a:solidFill>
              </a:rPr>
              <a:t>atrícula </a:t>
            </a:r>
            <a:r>
              <a:rPr lang="es-ES" sz="1400" b="1" dirty="0" smtClean="0">
                <a:solidFill>
                  <a:srgbClr val="A02C0C"/>
                </a:solidFill>
              </a:rPr>
              <a:t>de </a:t>
            </a:r>
            <a:r>
              <a:rPr lang="es-ES" sz="1400" b="1" dirty="0">
                <a:solidFill>
                  <a:srgbClr val="A02C0C"/>
                </a:solidFill>
              </a:rPr>
              <a:t>c</a:t>
            </a:r>
            <a:r>
              <a:rPr lang="es-ES" sz="1400" b="1" dirty="0" smtClean="0">
                <a:solidFill>
                  <a:srgbClr val="A02C0C"/>
                </a:solidFill>
              </a:rPr>
              <a:t>omercio </a:t>
            </a:r>
            <a:r>
              <a:rPr lang="es-ES" sz="1400" b="1" dirty="0" smtClean="0">
                <a:solidFill>
                  <a:srgbClr val="A02C0C"/>
                </a:solidFill>
              </a:rPr>
              <a:t>(empresas).</a:t>
            </a:r>
          </a:p>
          <a:p>
            <a:pPr marL="285750" indent="-285750">
              <a:buFont typeface="Wingdings" panose="05000000000000000000" pitchFamily="2" charset="2"/>
              <a:buChar char="Ø"/>
            </a:pPr>
            <a:r>
              <a:rPr lang="es-ES" sz="1400" b="1" dirty="0" smtClean="0">
                <a:solidFill>
                  <a:srgbClr val="A02C0C"/>
                </a:solidFill>
              </a:rPr>
              <a:t>Copia </a:t>
            </a:r>
            <a:r>
              <a:rPr lang="es-ES" sz="1400" b="1" dirty="0" smtClean="0">
                <a:solidFill>
                  <a:srgbClr val="A02C0C"/>
                </a:solidFill>
              </a:rPr>
              <a:t>del poder del </a:t>
            </a:r>
            <a:r>
              <a:rPr lang="es-ES" sz="1400" b="1" dirty="0" smtClean="0">
                <a:solidFill>
                  <a:srgbClr val="A02C0C"/>
                </a:solidFill>
              </a:rPr>
              <a:t>r</a:t>
            </a:r>
            <a:r>
              <a:rPr lang="es-ES" sz="1400" b="1" dirty="0" smtClean="0">
                <a:solidFill>
                  <a:srgbClr val="A02C0C"/>
                </a:solidFill>
              </a:rPr>
              <a:t>epresentante </a:t>
            </a:r>
            <a:r>
              <a:rPr lang="es-ES" sz="1400" b="1" dirty="0" smtClean="0">
                <a:solidFill>
                  <a:srgbClr val="A02C0C"/>
                </a:solidFill>
              </a:rPr>
              <a:t>legal (empresas</a:t>
            </a:r>
            <a:r>
              <a:rPr lang="es-ES" sz="1400" b="1" dirty="0" smtClean="0">
                <a:solidFill>
                  <a:srgbClr val="A02C0C"/>
                </a:solidFill>
              </a:rPr>
              <a:t>).</a:t>
            </a:r>
            <a:endParaRPr lang="es-ES" sz="1400" b="1" dirty="0" smtClean="0">
              <a:solidFill>
                <a:srgbClr val="A02C0C"/>
              </a:solidFill>
            </a:endParaRPr>
          </a:p>
          <a:p>
            <a:pPr marL="285750" indent="-285750">
              <a:buFont typeface="Wingdings" panose="05000000000000000000" pitchFamily="2" charset="2"/>
              <a:buChar char="Ø"/>
            </a:pPr>
            <a:endParaRPr lang="es-BO" sz="1400" dirty="0">
              <a:solidFill>
                <a:srgbClr val="A02C0C"/>
              </a:solidFill>
            </a:endParaRPr>
          </a:p>
        </p:txBody>
      </p:sp>
      <p:sp>
        <p:nvSpPr>
          <p:cNvPr id="2" name="1 Flecha derecha"/>
          <p:cNvSpPr/>
          <p:nvPr/>
        </p:nvSpPr>
        <p:spPr>
          <a:xfrm>
            <a:off x="4139952" y="4581128"/>
            <a:ext cx="1656184" cy="720080"/>
          </a:xfrm>
          <a:prstGeom prst="rightArrow">
            <a:avLst/>
          </a:prstGeom>
          <a:solidFill>
            <a:srgbClr val="963B12"/>
          </a:solidFill>
          <a:ln>
            <a:solidFill>
              <a:srgbClr val="963B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23810076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esm.gob.bo/recursos/galeria/82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220688" y="1484784"/>
            <a:ext cx="4032448" cy="369332"/>
          </a:xfrm>
          <a:prstGeom prst="rect">
            <a:avLst/>
          </a:prstGeom>
          <a:solidFill>
            <a:schemeClr val="bg1"/>
          </a:solidFill>
        </p:spPr>
        <p:txBody>
          <a:bodyPr wrap="square">
            <a:spAutoFit/>
          </a:bodyPr>
          <a:lstStyle/>
          <a:p>
            <a:r>
              <a:rPr lang="es-BO" b="1" dirty="0" smtClean="0">
                <a:solidFill>
                  <a:srgbClr val="A02C0C"/>
                </a:solidFill>
                <a:latin typeface="MyriadPro"/>
              </a:rPr>
              <a:t>CONTRATACIONES DE SERVICIOS  </a:t>
            </a:r>
            <a:endParaRPr lang="es-BO" b="1" dirty="0">
              <a:solidFill>
                <a:srgbClr val="A02C0C"/>
              </a:solidFill>
              <a:latin typeface="MyriadPro"/>
            </a:endParaRPr>
          </a:p>
        </p:txBody>
      </p:sp>
      <p:sp>
        <p:nvSpPr>
          <p:cNvPr id="7" name="6 Rectángulo"/>
          <p:cNvSpPr/>
          <p:nvPr/>
        </p:nvSpPr>
        <p:spPr>
          <a:xfrm>
            <a:off x="232120" y="2060848"/>
            <a:ext cx="4195864" cy="36724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s-ES" sz="1400" b="1" dirty="0" smtClean="0">
                <a:solidFill>
                  <a:srgbClr val="A02C0C"/>
                </a:solidFill>
              </a:rPr>
              <a:t>PROPUESTA TÉCNICA </a:t>
            </a:r>
            <a:r>
              <a:rPr lang="es-ES" sz="1400" dirty="0" smtClean="0">
                <a:solidFill>
                  <a:srgbClr val="A02C0C"/>
                </a:solidFill>
              </a:rPr>
              <a:t> (actividades a desarrollar, perfil de la empresa, perfil del personal, requisitos técnicos- materiales elementos, responsabilidad de la empresa, propiedad de trabajo – en caso de </a:t>
            </a:r>
            <a:r>
              <a:rPr lang="es-ES" sz="1400" dirty="0" smtClean="0">
                <a:solidFill>
                  <a:srgbClr val="A02C0C"/>
                </a:solidFill>
              </a:rPr>
              <a:t>consultoría.</a:t>
            </a:r>
            <a:endParaRPr lang="es-ES" sz="1400" dirty="0" smtClean="0">
              <a:solidFill>
                <a:srgbClr val="A02C0C"/>
              </a:solidFill>
            </a:endParaRPr>
          </a:p>
          <a:p>
            <a:pPr marL="285750" indent="-285750">
              <a:buFont typeface="Wingdings" panose="05000000000000000000" pitchFamily="2" charset="2"/>
              <a:buChar char="Ø"/>
            </a:pPr>
            <a:r>
              <a:rPr lang="es-ES" sz="1400" dirty="0" smtClean="0">
                <a:solidFill>
                  <a:srgbClr val="A02C0C"/>
                </a:solidFill>
              </a:rPr>
              <a:t> </a:t>
            </a:r>
            <a:r>
              <a:rPr lang="es-ES" sz="1400" b="1" dirty="0" smtClean="0">
                <a:solidFill>
                  <a:srgbClr val="A02C0C"/>
                </a:solidFill>
              </a:rPr>
              <a:t>CRONOGRAMA DE EJECUCIÓN DE SERVICIO</a:t>
            </a:r>
            <a:r>
              <a:rPr lang="es-ES" sz="1400" dirty="0">
                <a:solidFill>
                  <a:srgbClr val="A02C0C"/>
                </a:solidFill>
              </a:rPr>
              <a:t> </a:t>
            </a:r>
            <a:r>
              <a:rPr lang="es-ES" sz="1400" dirty="0" smtClean="0">
                <a:solidFill>
                  <a:srgbClr val="A02C0C"/>
                </a:solidFill>
              </a:rPr>
              <a:t>(hasta 15 días orden de servicio, mayor a 15 días Contrato </a:t>
            </a:r>
            <a:r>
              <a:rPr lang="es-ES" sz="1400" dirty="0" smtClean="0">
                <a:solidFill>
                  <a:srgbClr val="A02C0C"/>
                </a:solidFill>
              </a:rPr>
              <a:t>Administrativo).</a:t>
            </a:r>
            <a:endParaRPr lang="es-ES" sz="1400"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PROPUESTA ECONÓMICA </a:t>
            </a:r>
            <a:r>
              <a:rPr lang="es-ES" sz="1400" dirty="0" smtClean="0">
                <a:solidFill>
                  <a:srgbClr val="A02C0C"/>
                </a:solidFill>
              </a:rPr>
              <a:t>(desglosado – metros cúbicos, repuestos y accesorios, materiales, insumos, distancia, impuestos, transporte etc</a:t>
            </a:r>
            <a:r>
              <a:rPr lang="es-ES" sz="1400" dirty="0" smtClean="0">
                <a:solidFill>
                  <a:srgbClr val="A02C0C"/>
                </a:solidFill>
              </a:rPr>
              <a:t>.).</a:t>
            </a:r>
            <a:endParaRPr lang="es-ES" sz="1400"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FORMA DE PAGO </a:t>
            </a:r>
            <a:r>
              <a:rPr lang="es-ES" sz="1400" dirty="0" smtClean="0">
                <a:solidFill>
                  <a:srgbClr val="A02C0C"/>
                </a:solidFill>
              </a:rPr>
              <a:t>– por avance de servicio 1º 50%,  y  2º </a:t>
            </a:r>
            <a:r>
              <a:rPr lang="es-ES" sz="1400" dirty="0" smtClean="0">
                <a:solidFill>
                  <a:srgbClr val="A02C0C"/>
                </a:solidFill>
              </a:rPr>
              <a:t>final.</a:t>
            </a:r>
            <a:endParaRPr lang="es-ES" sz="1400" b="1" dirty="0" smtClean="0">
              <a:solidFill>
                <a:srgbClr val="A02C0C"/>
              </a:solidFill>
            </a:endParaRPr>
          </a:p>
          <a:p>
            <a:pPr marL="285750" indent="-285750" algn="ctr">
              <a:buFont typeface="Wingdings" panose="05000000000000000000" pitchFamily="2" charset="2"/>
              <a:buChar char="Ø"/>
            </a:pPr>
            <a:endParaRPr lang="es-ES" sz="1400" dirty="0" smtClean="0">
              <a:solidFill>
                <a:srgbClr val="A02C0C"/>
              </a:solidFill>
            </a:endParaRPr>
          </a:p>
          <a:p>
            <a:pPr marL="285750" indent="-285750" algn="ctr">
              <a:buFont typeface="Wingdings" panose="05000000000000000000" pitchFamily="2" charset="2"/>
              <a:buChar char="Ø"/>
            </a:pPr>
            <a:endParaRPr lang="es-BO" sz="1400" dirty="0">
              <a:solidFill>
                <a:srgbClr val="A02C0C"/>
              </a:solidFill>
            </a:endParaRPr>
          </a:p>
        </p:txBody>
      </p:sp>
      <p:sp>
        <p:nvSpPr>
          <p:cNvPr id="8" name="7 Rectángulo"/>
          <p:cNvSpPr/>
          <p:nvPr/>
        </p:nvSpPr>
        <p:spPr>
          <a:xfrm>
            <a:off x="4883880" y="3284984"/>
            <a:ext cx="3192666" cy="27363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00" b="1" dirty="0" smtClean="0">
                <a:solidFill>
                  <a:srgbClr val="A02C0C"/>
                </a:solidFill>
              </a:rPr>
              <a:t>DOCUMENTACIÓN</a:t>
            </a:r>
          </a:p>
          <a:p>
            <a:pPr marL="285750" indent="-285750">
              <a:buFont typeface="Wingdings" panose="05000000000000000000" pitchFamily="2" charset="2"/>
              <a:buChar char="Ø"/>
            </a:pPr>
            <a:r>
              <a:rPr lang="es-ES" sz="1400" b="1" dirty="0" smtClean="0">
                <a:solidFill>
                  <a:srgbClr val="A02C0C"/>
                </a:solidFill>
              </a:rPr>
              <a:t>Copia de CI.</a:t>
            </a:r>
          </a:p>
          <a:p>
            <a:pPr marL="285750" indent="-285750">
              <a:buFont typeface="Wingdings" panose="05000000000000000000" pitchFamily="2" charset="2"/>
              <a:buChar char="Ø"/>
            </a:pPr>
            <a:r>
              <a:rPr lang="es-ES" sz="1400" b="1" dirty="0" smtClean="0">
                <a:solidFill>
                  <a:srgbClr val="A02C0C"/>
                </a:solidFill>
              </a:rPr>
              <a:t>Fotocopia de NIT.</a:t>
            </a:r>
          </a:p>
          <a:p>
            <a:pPr marL="285750" indent="-285750">
              <a:buFont typeface="Wingdings" panose="05000000000000000000" pitchFamily="2" charset="2"/>
              <a:buChar char="Ø"/>
            </a:pPr>
            <a:r>
              <a:rPr lang="es-ES" sz="1400" b="1" dirty="0" smtClean="0">
                <a:solidFill>
                  <a:srgbClr val="A02C0C"/>
                </a:solidFill>
              </a:rPr>
              <a:t>Gestora</a:t>
            </a:r>
            <a:r>
              <a:rPr lang="es-ES" sz="1400" b="1" dirty="0" smtClean="0">
                <a:solidFill>
                  <a:srgbClr val="A02C0C"/>
                </a:solidFill>
              </a:rPr>
              <a:t> </a:t>
            </a:r>
            <a:r>
              <a:rPr lang="es-ES" sz="1400" b="1" dirty="0" smtClean="0">
                <a:solidFill>
                  <a:srgbClr val="A02C0C"/>
                </a:solidFill>
              </a:rPr>
              <a:t>no </a:t>
            </a:r>
            <a:r>
              <a:rPr lang="es-ES" sz="1400" b="1" dirty="0" smtClean="0">
                <a:solidFill>
                  <a:srgbClr val="A02C0C"/>
                </a:solidFill>
              </a:rPr>
              <a:t>adeudo</a:t>
            </a:r>
            <a:r>
              <a:rPr lang="es-ES" sz="1400" b="1"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Fotocopia de </a:t>
            </a:r>
            <a:r>
              <a:rPr lang="es-ES" sz="1400" b="1" dirty="0" smtClean="0">
                <a:solidFill>
                  <a:srgbClr val="A02C0C"/>
                </a:solidFill>
              </a:rPr>
              <a:t>matrícula </a:t>
            </a:r>
            <a:r>
              <a:rPr lang="es-ES" sz="1400" b="1" dirty="0" smtClean="0">
                <a:solidFill>
                  <a:srgbClr val="A02C0C"/>
                </a:solidFill>
              </a:rPr>
              <a:t>de </a:t>
            </a:r>
            <a:r>
              <a:rPr lang="es-ES" sz="1400" b="1" dirty="0" smtClean="0">
                <a:solidFill>
                  <a:srgbClr val="A02C0C"/>
                </a:solidFill>
              </a:rPr>
              <a:t>comercio (empresas</a:t>
            </a:r>
            <a:r>
              <a:rPr lang="es-ES" sz="1400" b="1"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Copia </a:t>
            </a:r>
            <a:r>
              <a:rPr lang="es-ES" sz="1400" b="1" dirty="0" smtClean="0">
                <a:solidFill>
                  <a:srgbClr val="A02C0C"/>
                </a:solidFill>
              </a:rPr>
              <a:t>del poder del representante </a:t>
            </a:r>
            <a:r>
              <a:rPr lang="es-ES" sz="1400" b="1" dirty="0" smtClean="0">
                <a:solidFill>
                  <a:srgbClr val="A02C0C"/>
                </a:solidFill>
              </a:rPr>
              <a:t>legal (empresas).</a:t>
            </a:r>
          </a:p>
          <a:p>
            <a:pPr marL="285750" indent="-285750">
              <a:buFont typeface="Wingdings" panose="05000000000000000000" pitchFamily="2" charset="2"/>
              <a:buChar char="Ø"/>
            </a:pPr>
            <a:r>
              <a:rPr lang="es-ES" sz="1400" b="1" dirty="0" smtClean="0">
                <a:solidFill>
                  <a:srgbClr val="A02C0C"/>
                </a:solidFill>
              </a:rPr>
              <a:t>Licencia de funcionamiento </a:t>
            </a:r>
            <a:r>
              <a:rPr lang="es-ES" sz="1400" b="1" dirty="0" smtClean="0">
                <a:solidFill>
                  <a:srgbClr val="A02C0C"/>
                </a:solidFill>
              </a:rPr>
              <a:t>actualizado.</a:t>
            </a:r>
            <a:endParaRPr lang="es-ES" sz="1400" b="1" dirty="0" smtClean="0">
              <a:solidFill>
                <a:srgbClr val="A02C0C"/>
              </a:solidFill>
            </a:endParaRPr>
          </a:p>
          <a:p>
            <a:pPr marL="285750" indent="-285750">
              <a:buFont typeface="Wingdings" panose="05000000000000000000" pitchFamily="2" charset="2"/>
              <a:buChar char="Ø"/>
            </a:pPr>
            <a:endParaRPr lang="es-BO" sz="1400" dirty="0">
              <a:solidFill>
                <a:srgbClr val="A02C0C"/>
              </a:solidFill>
            </a:endParaRPr>
          </a:p>
        </p:txBody>
      </p:sp>
      <p:sp>
        <p:nvSpPr>
          <p:cNvPr id="9" name="8 Rectángulo"/>
          <p:cNvSpPr/>
          <p:nvPr/>
        </p:nvSpPr>
        <p:spPr>
          <a:xfrm>
            <a:off x="689667" y="76820"/>
            <a:ext cx="8388424" cy="923330"/>
          </a:xfrm>
          <a:prstGeom prst="rect">
            <a:avLst/>
          </a:prstGeom>
          <a:solidFill>
            <a:sysClr val="windowText" lastClr="000000">
              <a:lumMod val="50000"/>
              <a:lumOff val="50000"/>
            </a:sysClr>
          </a:solidFill>
          <a:ln>
            <a:noFill/>
          </a:ln>
          <a:effectLst>
            <a:glow rad="1803400">
              <a:srgbClr val="DFE6D0">
                <a:alpha val="0"/>
              </a:srgbClr>
            </a:glow>
            <a:reflection stA="65000" endPos="0" dir="5400000" sy="-100000" algn="bl" rotWithShape="0"/>
            <a:softEdge rad="31750"/>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s-BO" altLang="es-ES_tradnl" sz="54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a:t>
            </a:r>
            <a:r>
              <a:rPr lang="es-BO" altLang="es-ES_tradnl" sz="28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MODALIDAD DE CONTRATACIÓN HASTA 20 MIL  </a:t>
            </a:r>
          </a:p>
        </p:txBody>
      </p:sp>
    </p:spTree>
    <p:extLst>
      <p:ext uri="{BB962C8B-B14F-4D97-AF65-F5344CB8AC3E}">
        <p14:creationId xmlns:p14="http://schemas.microsoft.com/office/powerpoint/2010/main" val="1674533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sm.gob.bo/recursos/galeria/112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 y="19424"/>
            <a:ext cx="9137152" cy="68385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76820"/>
            <a:ext cx="8754563" cy="1077218"/>
          </a:xfrm>
          <a:prstGeom prst="rect">
            <a:avLst/>
          </a:prstGeom>
          <a:solidFill>
            <a:sysClr val="windowText" lastClr="000000">
              <a:lumMod val="50000"/>
              <a:lumOff val="50000"/>
            </a:sysClr>
          </a:solidFill>
          <a:ln>
            <a:noFill/>
          </a:ln>
          <a:effectLst>
            <a:glow rad="1803400">
              <a:srgbClr val="DFE6D0">
                <a:alpha val="0"/>
              </a:srgbClr>
            </a:glow>
            <a:reflection stA="65000" endPos="0" dir="5400000" sy="-100000" algn="bl" rotWithShape="0"/>
            <a:softEdge rad="31750"/>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s-BO" altLang="es-ES_tradnl" sz="32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MODALIDAD DE CONTRATACIÓN MAYORES A 20 MIL HASTA 50 MIL  </a:t>
            </a:r>
          </a:p>
        </p:txBody>
      </p:sp>
      <p:sp>
        <p:nvSpPr>
          <p:cNvPr id="5" name="4 Rectángulo"/>
          <p:cNvSpPr/>
          <p:nvPr/>
        </p:nvSpPr>
        <p:spPr>
          <a:xfrm>
            <a:off x="308824" y="1412776"/>
            <a:ext cx="4032448" cy="369332"/>
          </a:xfrm>
          <a:prstGeom prst="rect">
            <a:avLst/>
          </a:prstGeom>
          <a:solidFill>
            <a:schemeClr val="bg1"/>
          </a:solidFill>
        </p:spPr>
        <p:txBody>
          <a:bodyPr wrap="square">
            <a:spAutoFit/>
          </a:bodyPr>
          <a:lstStyle/>
          <a:p>
            <a:r>
              <a:rPr lang="es-BO" b="1" dirty="0" smtClean="0">
                <a:solidFill>
                  <a:srgbClr val="A02C0C"/>
                </a:solidFill>
                <a:latin typeface="MyriadPro"/>
              </a:rPr>
              <a:t>CONTRATACIONES DE BIENES </a:t>
            </a:r>
            <a:endParaRPr lang="es-BO" b="1" dirty="0">
              <a:solidFill>
                <a:srgbClr val="A02C0C"/>
              </a:solidFill>
              <a:latin typeface="MyriadPro"/>
            </a:endParaRPr>
          </a:p>
        </p:txBody>
      </p:sp>
      <p:sp>
        <p:nvSpPr>
          <p:cNvPr id="6" name="5 Rectángulo"/>
          <p:cNvSpPr/>
          <p:nvPr/>
        </p:nvSpPr>
        <p:spPr>
          <a:xfrm>
            <a:off x="179512" y="2564904"/>
            <a:ext cx="3888432" cy="3096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s-ES" sz="1400" b="1" dirty="0" smtClean="0">
                <a:solidFill>
                  <a:srgbClr val="A02C0C"/>
                </a:solidFill>
              </a:rPr>
              <a:t>Cotización</a:t>
            </a:r>
            <a:r>
              <a:rPr lang="es-ES" sz="1400" dirty="0" smtClean="0">
                <a:solidFill>
                  <a:srgbClr val="A02C0C"/>
                </a:solidFill>
              </a:rPr>
              <a:t> (debe reunir condiciones de calidad</a:t>
            </a:r>
            <a:r>
              <a:rPr lang="es-ES" sz="1400" dirty="0" smtClean="0">
                <a:solidFill>
                  <a:srgbClr val="A02C0C"/>
                </a:solidFill>
              </a:rPr>
              <a:t>).</a:t>
            </a:r>
            <a:endParaRPr lang="es-ES" sz="1400"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Marca y Procedencia </a:t>
            </a:r>
            <a:r>
              <a:rPr lang="es-ES" sz="1400" dirty="0" smtClean="0">
                <a:solidFill>
                  <a:srgbClr val="A02C0C"/>
                </a:solidFill>
              </a:rPr>
              <a:t>de los  bienes a ofertar.</a:t>
            </a:r>
          </a:p>
          <a:p>
            <a:pPr marL="285750" indent="-285750">
              <a:buFont typeface="Wingdings" panose="05000000000000000000" pitchFamily="2" charset="2"/>
              <a:buChar char="Ø"/>
            </a:pPr>
            <a:r>
              <a:rPr lang="es-ES" sz="1400" b="1" dirty="0" smtClean="0">
                <a:solidFill>
                  <a:srgbClr val="A02C0C"/>
                </a:solidFill>
              </a:rPr>
              <a:t>Tiempo de Entrega </a:t>
            </a:r>
            <a:r>
              <a:rPr lang="es-ES" sz="1400" dirty="0" smtClean="0">
                <a:solidFill>
                  <a:srgbClr val="A02C0C"/>
                </a:solidFill>
              </a:rPr>
              <a:t>(hasta 15 días orden de compra, mayor a 15 días Contrato Administrativo</a:t>
            </a:r>
            <a:r>
              <a:rPr lang="es-ES" sz="1400" dirty="0" smtClean="0">
                <a:solidFill>
                  <a:srgbClr val="A02C0C"/>
                </a:solidFill>
              </a:rPr>
              <a:t>).</a:t>
            </a:r>
            <a:endParaRPr lang="es-ES" sz="1400"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Cantidad, Unidad de Medida y Precio Referencial </a:t>
            </a:r>
            <a:r>
              <a:rPr lang="es-ES" sz="1400" b="1" dirty="0">
                <a:solidFill>
                  <a:srgbClr val="A02C0C"/>
                </a:solidFill>
              </a:rPr>
              <a:t>U</a:t>
            </a:r>
            <a:r>
              <a:rPr lang="es-ES" sz="1400" b="1" dirty="0" smtClean="0">
                <a:solidFill>
                  <a:srgbClr val="A02C0C"/>
                </a:solidFill>
              </a:rPr>
              <a:t>nitario </a:t>
            </a:r>
            <a:r>
              <a:rPr lang="es-ES" sz="1400" dirty="0" smtClean="0">
                <a:solidFill>
                  <a:srgbClr val="A02C0C"/>
                </a:solidFill>
              </a:rPr>
              <a:t>(los precios deben considerar todos los </a:t>
            </a:r>
            <a:r>
              <a:rPr lang="es-ES" sz="1400" dirty="0" smtClean="0">
                <a:solidFill>
                  <a:srgbClr val="A02C0C"/>
                </a:solidFill>
              </a:rPr>
              <a:t>costos </a:t>
            </a:r>
            <a:r>
              <a:rPr lang="es-ES" sz="1400" dirty="0" smtClean="0">
                <a:solidFill>
                  <a:srgbClr val="A02C0C"/>
                </a:solidFill>
              </a:rPr>
              <a:t>hasta el envió y/o entrega  en almacenes de la </a:t>
            </a:r>
            <a:r>
              <a:rPr lang="es-ES" sz="1400" dirty="0" smtClean="0">
                <a:solidFill>
                  <a:srgbClr val="A02C0C"/>
                </a:solidFill>
              </a:rPr>
              <a:t>empresa</a:t>
            </a:r>
            <a:r>
              <a:rPr lang="es-ES" sz="1400"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Validez de la Cotización.</a:t>
            </a:r>
          </a:p>
          <a:p>
            <a:pPr marL="285750" indent="-285750" algn="ctr">
              <a:buFont typeface="Wingdings" panose="05000000000000000000" pitchFamily="2" charset="2"/>
              <a:buChar char="Ø"/>
            </a:pPr>
            <a:endParaRPr lang="es-ES" sz="1400" dirty="0" smtClean="0">
              <a:solidFill>
                <a:srgbClr val="A02C0C"/>
              </a:solidFill>
            </a:endParaRPr>
          </a:p>
          <a:p>
            <a:pPr marL="285750" indent="-285750" algn="ctr">
              <a:buFont typeface="Wingdings" panose="05000000000000000000" pitchFamily="2" charset="2"/>
              <a:buChar char="Ø"/>
            </a:pPr>
            <a:endParaRPr lang="es-BO" sz="1400" dirty="0">
              <a:solidFill>
                <a:srgbClr val="A02C0C"/>
              </a:solidFill>
            </a:endParaRPr>
          </a:p>
        </p:txBody>
      </p:sp>
      <p:sp>
        <p:nvSpPr>
          <p:cNvPr id="2" name="1 Rectángulo"/>
          <p:cNvSpPr/>
          <p:nvPr/>
        </p:nvSpPr>
        <p:spPr>
          <a:xfrm>
            <a:off x="4572000" y="2600788"/>
            <a:ext cx="4572000" cy="738664"/>
          </a:xfrm>
          <a:prstGeom prst="rect">
            <a:avLst/>
          </a:prstGeom>
          <a:solidFill>
            <a:schemeClr val="bg1"/>
          </a:solidFill>
        </p:spPr>
        <p:txBody>
          <a:bodyPr>
            <a:spAutoFit/>
          </a:bodyPr>
          <a:lstStyle/>
          <a:p>
            <a:r>
              <a:rPr lang="es-ES" sz="1400" b="1" dirty="0" smtClean="0">
                <a:solidFill>
                  <a:srgbClr val="963B12"/>
                </a:solidFill>
                <a:latin typeface="Verdana"/>
              </a:rPr>
              <a:t>1.- Selecciona </a:t>
            </a:r>
            <a:r>
              <a:rPr lang="es-ES" sz="1400" b="1" dirty="0">
                <a:solidFill>
                  <a:srgbClr val="963B12"/>
                </a:solidFill>
                <a:latin typeface="Verdana"/>
              </a:rPr>
              <a:t>a un proveedor </a:t>
            </a:r>
            <a:r>
              <a:rPr lang="es-ES" sz="1400" dirty="0">
                <a:solidFill>
                  <a:srgbClr val="963B12"/>
                </a:solidFill>
                <a:latin typeface="Verdana"/>
              </a:rPr>
              <a:t>que cumpla con las condiciones necesarias para efectuar la prestación del </a:t>
            </a:r>
            <a:r>
              <a:rPr lang="es-ES" sz="1400" dirty="0" smtClean="0">
                <a:solidFill>
                  <a:srgbClr val="963B12"/>
                </a:solidFill>
                <a:latin typeface="Verdana"/>
              </a:rPr>
              <a:t>servicio. </a:t>
            </a:r>
            <a:endParaRPr lang="es-BO" dirty="0"/>
          </a:p>
        </p:txBody>
      </p:sp>
      <p:sp>
        <p:nvSpPr>
          <p:cNvPr id="8" name="7 Rectángulo"/>
          <p:cNvSpPr/>
          <p:nvPr/>
        </p:nvSpPr>
        <p:spPr>
          <a:xfrm>
            <a:off x="5565208" y="3573016"/>
            <a:ext cx="3526538" cy="2246769"/>
          </a:xfrm>
          <a:prstGeom prst="rect">
            <a:avLst/>
          </a:prstGeom>
          <a:solidFill>
            <a:schemeClr val="bg1"/>
          </a:solidFill>
        </p:spPr>
        <p:txBody>
          <a:bodyPr wrap="square">
            <a:spAutoFit/>
          </a:bodyPr>
          <a:lstStyle/>
          <a:p>
            <a:pPr lvl="0" algn="just"/>
            <a:r>
              <a:rPr lang="es-ES" sz="1400" b="1" dirty="0" smtClean="0">
                <a:solidFill>
                  <a:srgbClr val="963B12"/>
                </a:solidFill>
                <a:latin typeface="Verdana"/>
              </a:rPr>
              <a:t>2.- </a:t>
            </a:r>
            <a:r>
              <a:rPr lang="es-ES" sz="1400" b="1" dirty="0" smtClean="0">
                <a:solidFill>
                  <a:srgbClr val="963B12"/>
                </a:solidFill>
                <a:latin typeface="Verdana"/>
              </a:rPr>
              <a:t>Pública </a:t>
            </a:r>
            <a:r>
              <a:rPr lang="es-ES" sz="1400" b="1" dirty="0">
                <a:solidFill>
                  <a:srgbClr val="963B12"/>
                </a:solidFill>
                <a:latin typeface="Verdana"/>
              </a:rPr>
              <a:t>en el SICOES </a:t>
            </a:r>
            <a:r>
              <a:rPr lang="es-ES" sz="1400" dirty="0">
                <a:solidFill>
                  <a:srgbClr val="963B12"/>
                </a:solidFill>
                <a:latin typeface="Verdana"/>
              </a:rPr>
              <a:t>mínimamente por dos (2) días hábiles computables a partir del día siguiente de efectuado su </a:t>
            </a:r>
            <a:r>
              <a:rPr lang="es-ES" sz="1400" dirty="0" smtClean="0">
                <a:solidFill>
                  <a:srgbClr val="963B12"/>
                </a:solidFill>
                <a:latin typeface="Verdana"/>
              </a:rPr>
              <a:t>registro.</a:t>
            </a:r>
            <a:endParaRPr lang="es-ES" sz="1400" dirty="0">
              <a:solidFill>
                <a:srgbClr val="963B12"/>
              </a:solidFill>
              <a:latin typeface="Verdana"/>
            </a:endParaRPr>
          </a:p>
          <a:p>
            <a:pPr lvl="0" algn="just"/>
            <a:r>
              <a:rPr lang="es-ES" sz="1400" dirty="0">
                <a:solidFill>
                  <a:srgbClr val="963B12"/>
                </a:solidFill>
                <a:latin typeface="Verdana"/>
              </a:rPr>
              <a:t>Las especificaciones técnicas, características y atributos, cantidades, precio y/o demás condiciones de los bienes, obras o servicios, que fueron ofertados por el proveedor </a:t>
            </a:r>
            <a:r>
              <a:rPr lang="es-ES" sz="1400" dirty="0" smtClean="0">
                <a:solidFill>
                  <a:srgbClr val="963B12"/>
                </a:solidFill>
                <a:latin typeface="Verdana"/>
              </a:rPr>
              <a:t>identificado.</a:t>
            </a:r>
            <a:endParaRPr lang="es-BO" dirty="0">
              <a:solidFill>
                <a:srgbClr val="963B12"/>
              </a:solidFill>
            </a:endParaRPr>
          </a:p>
        </p:txBody>
      </p:sp>
      <p:sp>
        <p:nvSpPr>
          <p:cNvPr id="10" name="9 Rectángulo"/>
          <p:cNvSpPr/>
          <p:nvPr/>
        </p:nvSpPr>
        <p:spPr>
          <a:xfrm>
            <a:off x="6156176" y="6021288"/>
            <a:ext cx="2987824" cy="738664"/>
          </a:xfrm>
          <a:prstGeom prst="rect">
            <a:avLst/>
          </a:prstGeom>
          <a:solidFill>
            <a:schemeClr val="bg1"/>
          </a:solidFill>
        </p:spPr>
        <p:txBody>
          <a:bodyPr wrap="square">
            <a:spAutoFit/>
          </a:bodyPr>
          <a:lstStyle/>
          <a:p>
            <a:r>
              <a:rPr lang="es-ES" sz="1400" dirty="0" smtClean="0">
                <a:solidFill>
                  <a:srgbClr val="963B12"/>
                </a:solidFill>
                <a:latin typeface="Verdana"/>
              </a:rPr>
              <a:t>3.- </a:t>
            </a:r>
            <a:r>
              <a:rPr lang="es-ES" sz="1400" b="1" dirty="0" smtClean="0">
                <a:solidFill>
                  <a:srgbClr val="963B12"/>
                </a:solidFill>
                <a:latin typeface="Verdana"/>
              </a:rPr>
              <a:t>En </a:t>
            </a:r>
            <a:r>
              <a:rPr lang="es-ES" sz="1400" b="1" dirty="0">
                <a:solidFill>
                  <a:srgbClr val="963B12"/>
                </a:solidFill>
                <a:latin typeface="Verdana"/>
              </a:rPr>
              <a:t>el caso de bienes </a:t>
            </a:r>
            <a:r>
              <a:rPr lang="es-ES" sz="1400" dirty="0">
                <a:solidFill>
                  <a:srgbClr val="963B12"/>
                </a:solidFill>
                <a:latin typeface="Verdana"/>
              </a:rPr>
              <a:t>se incluirá la marca y origen, si </a:t>
            </a:r>
            <a:r>
              <a:rPr lang="es-ES" sz="1400" dirty="0" smtClean="0">
                <a:solidFill>
                  <a:srgbClr val="963B12"/>
                </a:solidFill>
                <a:latin typeface="Verdana"/>
              </a:rPr>
              <a:t>corresponde.</a:t>
            </a:r>
            <a:endParaRPr lang="es-BO" dirty="0"/>
          </a:p>
        </p:txBody>
      </p:sp>
    </p:spTree>
    <p:extLst>
      <p:ext uri="{BB962C8B-B14F-4D97-AF65-F5344CB8AC3E}">
        <p14:creationId xmlns:p14="http://schemas.microsoft.com/office/powerpoint/2010/main" val="2632078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692696"/>
            <a:ext cx="5544616" cy="738664"/>
          </a:xfrm>
          <a:prstGeom prst="rect">
            <a:avLst/>
          </a:prstGeom>
          <a:solidFill>
            <a:schemeClr val="bg1"/>
          </a:solidFill>
        </p:spPr>
        <p:txBody>
          <a:bodyPr wrap="square">
            <a:spAutoFit/>
          </a:bodyPr>
          <a:lstStyle/>
          <a:p>
            <a:r>
              <a:rPr lang="es-ES" sz="1400" dirty="0">
                <a:solidFill>
                  <a:srgbClr val="963B12"/>
                </a:solidFill>
                <a:latin typeface="Verdana"/>
              </a:rPr>
              <a:t>.</a:t>
            </a:r>
            <a:r>
              <a:rPr lang="es-ES" sz="1400" dirty="0">
                <a:solidFill>
                  <a:srgbClr val="963B12"/>
                </a:solidFill>
                <a:latin typeface="Arial"/>
              </a:rPr>
              <a:t> </a:t>
            </a:r>
            <a:r>
              <a:rPr lang="es-ES" sz="1400" dirty="0">
                <a:solidFill>
                  <a:srgbClr val="963B12"/>
                </a:solidFill>
                <a:latin typeface="Verdana"/>
              </a:rPr>
              <a:t>La Declaración Jurada de cumplimiento de condiciones del proceso de contratación y aceptación para la publicación de oferta</a:t>
            </a:r>
            <a:endParaRPr lang="es-BO" dirty="0"/>
          </a:p>
        </p:txBody>
      </p:sp>
      <p:sp>
        <p:nvSpPr>
          <p:cNvPr id="4" name="3 Rectángulo"/>
          <p:cNvSpPr/>
          <p:nvPr/>
        </p:nvSpPr>
        <p:spPr>
          <a:xfrm>
            <a:off x="2565649" y="3275112"/>
            <a:ext cx="4012702" cy="307777"/>
          </a:xfrm>
          <a:prstGeom prst="rect">
            <a:avLst/>
          </a:prstGeom>
          <a:solidFill>
            <a:schemeClr val="bg1"/>
          </a:solidFill>
        </p:spPr>
        <p:txBody>
          <a:bodyPr wrap="none">
            <a:spAutoFit/>
          </a:bodyPr>
          <a:lstStyle/>
          <a:p>
            <a:r>
              <a:rPr lang="es-ES" sz="1400" dirty="0">
                <a:solidFill>
                  <a:srgbClr val="963B12"/>
                </a:solidFill>
                <a:latin typeface="Verdana"/>
              </a:rPr>
              <a:t>Otra información que considere pertinente</a:t>
            </a:r>
            <a:endParaRPr lang="es-BO" dirty="0"/>
          </a:p>
        </p:txBody>
      </p:sp>
      <p:pic>
        <p:nvPicPr>
          <p:cNvPr id="1026" name="Picture 2" descr="https://esm.gob.bo/recursos/galeria/109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0" y="27385"/>
            <a:ext cx="917354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81373" y="1322184"/>
            <a:ext cx="4634643" cy="738664"/>
          </a:xfrm>
          <a:prstGeom prst="rect">
            <a:avLst/>
          </a:prstGeom>
          <a:solidFill>
            <a:schemeClr val="bg1"/>
          </a:solidFill>
        </p:spPr>
        <p:txBody>
          <a:bodyPr wrap="square">
            <a:spAutoFit/>
          </a:bodyPr>
          <a:lstStyle/>
          <a:p>
            <a:r>
              <a:rPr lang="es-ES" sz="1400" dirty="0" smtClean="0">
                <a:solidFill>
                  <a:srgbClr val="963B12"/>
                </a:solidFill>
                <a:latin typeface="Verdana"/>
              </a:rPr>
              <a:t>4.- La </a:t>
            </a:r>
            <a:r>
              <a:rPr lang="es-ES" sz="1400" b="1" dirty="0">
                <a:solidFill>
                  <a:srgbClr val="963B12"/>
                </a:solidFill>
                <a:latin typeface="Verdana"/>
              </a:rPr>
              <a:t>Declaración Jurada </a:t>
            </a:r>
            <a:r>
              <a:rPr lang="es-ES" sz="1400" dirty="0">
                <a:solidFill>
                  <a:srgbClr val="963B12"/>
                </a:solidFill>
                <a:latin typeface="Verdana"/>
              </a:rPr>
              <a:t>de cumplimiento de condiciones del proceso de contratación y aceptación para la publicación de </a:t>
            </a:r>
            <a:r>
              <a:rPr lang="es-ES" sz="1400" dirty="0" smtClean="0">
                <a:solidFill>
                  <a:srgbClr val="963B12"/>
                </a:solidFill>
                <a:latin typeface="Verdana"/>
              </a:rPr>
              <a:t>oferta.</a:t>
            </a:r>
            <a:endParaRPr lang="es-ES" sz="1400" dirty="0">
              <a:solidFill>
                <a:srgbClr val="963B12"/>
              </a:solidFill>
              <a:latin typeface="Verdana"/>
            </a:endParaRPr>
          </a:p>
        </p:txBody>
      </p:sp>
      <p:sp>
        <p:nvSpPr>
          <p:cNvPr id="7" name="6 Rectángulo"/>
          <p:cNvSpPr/>
          <p:nvPr/>
        </p:nvSpPr>
        <p:spPr>
          <a:xfrm>
            <a:off x="81373" y="2692077"/>
            <a:ext cx="3888432" cy="1384995"/>
          </a:xfrm>
          <a:prstGeom prst="rect">
            <a:avLst/>
          </a:prstGeom>
          <a:solidFill>
            <a:schemeClr val="bg1"/>
          </a:solidFill>
        </p:spPr>
        <p:txBody>
          <a:bodyPr wrap="square">
            <a:spAutoFit/>
          </a:bodyPr>
          <a:lstStyle/>
          <a:p>
            <a:r>
              <a:rPr lang="es-ES" sz="1400" b="1" dirty="0" smtClean="0">
                <a:solidFill>
                  <a:srgbClr val="963B12"/>
                </a:solidFill>
                <a:latin typeface="Verdana"/>
              </a:rPr>
              <a:t>5.- Reporte </a:t>
            </a:r>
            <a:r>
              <a:rPr lang="es-ES" sz="1400" b="1" dirty="0">
                <a:solidFill>
                  <a:srgbClr val="963B12"/>
                </a:solidFill>
                <a:latin typeface="Verdana"/>
              </a:rPr>
              <a:t>Electrónico </a:t>
            </a:r>
            <a:r>
              <a:rPr lang="es-ES" sz="1400" dirty="0">
                <a:solidFill>
                  <a:srgbClr val="963B12"/>
                </a:solidFill>
                <a:latin typeface="Verdana"/>
              </a:rPr>
              <a:t>del cual realizará la comparación de precios y seleccionará al proponente con el precio más bajo. De no registrarse ninguna oferta, seleccionará al proveedor de la oferta inicialmente </a:t>
            </a:r>
            <a:r>
              <a:rPr lang="es-ES" sz="1400" dirty="0" smtClean="0">
                <a:solidFill>
                  <a:srgbClr val="963B12"/>
                </a:solidFill>
                <a:latin typeface="Verdana"/>
              </a:rPr>
              <a:t>identificada.</a:t>
            </a:r>
            <a:endParaRPr lang="es-ES" sz="1400" dirty="0">
              <a:solidFill>
                <a:srgbClr val="963B12"/>
              </a:solidFill>
              <a:latin typeface="Verdana"/>
            </a:endParaRPr>
          </a:p>
        </p:txBody>
      </p:sp>
      <p:sp>
        <p:nvSpPr>
          <p:cNvPr id="8" name="7 Rectángulo"/>
          <p:cNvSpPr/>
          <p:nvPr/>
        </p:nvSpPr>
        <p:spPr>
          <a:xfrm>
            <a:off x="123278" y="4633391"/>
            <a:ext cx="3672408" cy="307777"/>
          </a:xfrm>
          <a:prstGeom prst="rect">
            <a:avLst/>
          </a:prstGeom>
          <a:solidFill>
            <a:schemeClr val="bg1"/>
          </a:solidFill>
        </p:spPr>
        <p:txBody>
          <a:bodyPr wrap="square">
            <a:spAutoFit/>
          </a:bodyPr>
          <a:lstStyle/>
          <a:p>
            <a:r>
              <a:rPr lang="es-BO" sz="1400" dirty="0">
                <a:solidFill>
                  <a:srgbClr val="963B12"/>
                </a:solidFill>
                <a:latin typeface="Verdana"/>
              </a:rPr>
              <a:t>Adjudica al proveedor seleccionado.</a:t>
            </a:r>
          </a:p>
        </p:txBody>
      </p:sp>
      <p:sp>
        <p:nvSpPr>
          <p:cNvPr id="12" name="11 Rectángulo"/>
          <p:cNvSpPr/>
          <p:nvPr/>
        </p:nvSpPr>
        <p:spPr>
          <a:xfrm>
            <a:off x="5906794" y="2024191"/>
            <a:ext cx="3192666" cy="29169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rgbClr val="A02C0C"/>
                </a:solidFill>
              </a:rPr>
              <a:t>DOCUMENTACIÓN</a:t>
            </a:r>
          </a:p>
          <a:p>
            <a:pPr marL="285750" indent="-285750">
              <a:buFont typeface="Wingdings" panose="05000000000000000000" pitchFamily="2" charset="2"/>
              <a:buChar char="Ø"/>
            </a:pPr>
            <a:endParaRPr lang="es-ES" sz="1400" b="1" dirty="0" smtClean="0">
              <a:solidFill>
                <a:srgbClr val="A02C0C"/>
              </a:solidFill>
            </a:endParaRPr>
          </a:p>
          <a:p>
            <a:pPr marL="285750" indent="-285750">
              <a:buFont typeface="Wingdings" panose="05000000000000000000" pitchFamily="2" charset="2"/>
              <a:buChar char="Ø"/>
            </a:pPr>
            <a:r>
              <a:rPr lang="es-ES" sz="1400" b="1" dirty="0" smtClean="0">
                <a:solidFill>
                  <a:srgbClr val="A02C0C"/>
                </a:solidFill>
              </a:rPr>
              <a:t>RUPE</a:t>
            </a:r>
          </a:p>
          <a:p>
            <a:pPr marL="285750" indent="-285750">
              <a:buFont typeface="Wingdings" panose="05000000000000000000" pitchFamily="2" charset="2"/>
              <a:buChar char="Ø"/>
            </a:pPr>
            <a:r>
              <a:rPr lang="es-ES" sz="1400" b="1" dirty="0" smtClean="0">
                <a:solidFill>
                  <a:srgbClr val="A02C0C"/>
                </a:solidFill>
              </a:rPr>
              <a:t>Copia </a:t>
            </a:r>
            <a:r>
              <a:rPr lang="es-ES" sz="1400" b="1" dirty="0">
                <a:solidFill>
                  <a:srgbClr val="A02C0C"/>
                </a:solidFill>
              </a:rPr>
              <a:t>de CI</a:t>
            </a:r>
            <a:r>
              <a:rPr lang="es-ES" sz="1400" b="1"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Fotocopia de NIT.</a:t>
            </a:r>
          </a:p>
          <a:p>
            <a:pPr marL="285750" indent="-285750">
              <a:buFont typeface="Wingdings" panose="05000000000000000000" pitchFamily="2" charset="2"/>
              <a:buChar char="Ø"/>
            </a:pPr>
            <a:r>
              <a:rPr lang="es-ES" sz="1400" b="1" dirty="0" smtClean="0">
                <a:solidFill>
                  <a:srgbClr val="A02C0C"/>
                </a:solidFill>
              </a:rPr>
              <a:t>Gestora</a:t>
            </a:r>
            <a:r>
              <a:rPr lang="es-ES" sz="1400" b="1" dirty="0" smtClean="0">
                <a:solidFill>
                  <a:srgbClr val="A02C0C"/>
                </a:solidFill>
              </a:rPr>
              <a:t> </a:t>
            </a:r>
            <a:r>
              <a:rPr lang="es-ES" sz="1400" b="1" dirty="0" smtClean="0">
                <a:solidFill>
                  <a:srgbClr val="A02C0C"/>
                </a:solidFill>
              </a:rPr>
              <a:t>no </a:t>
            </a:r>
            <a:r>
              <a:rPr lang="es-ES" sz="1400" b="1" dirty="0" smtClean="0">
                <a:solidFill>
                  <a:srgbClr val="A02C0C"/>
                </a:solidFill>
              </a:rPr>
              <a:t>adeudo</a:t>
            </a:r>
            <a:r>
              <a:rPr lang="es-ES" sz="1400" b="1" dirty="0" smtClean="0">
                <a:solidFill>
                  <a:srgbClr val="A02C0C"/>
                </a:solidFill>
              </a:rPr>
              <a:t>.</a:t>
            </a:r>
          </a:p>
          <a:p>
            <a:pPr marL="285750" indent="-285750">
              <a:buFont typeface="Wingdings" panose="05000000000000000000" pitchFamily="2" charset="2"/>
              <a:buChar char="Ø"/>
            </a:pPr>
            <a:r>
              <a:rPr lang="es-ES" sz="1400" b="1" dirty="0" smtClean="0">
                <a:solidFill>
                  <a:srgbClr val="A02C0C"/>
                </a:solidFill>
              </a:rPr>
              <a:t>Fotocopia de </a:t>
            </a:r>
            <a:r>
              <a:rPr lang="es-ES" sz="1400" b="1" dirty="0" smtClean="0">
                <a:solidFill>
                  <a:srgbClr val="A02C0C"/>
                </a:solidFill>
              </a:rPr>
              <a:t>matrícula </a:t>
            </a:r>
            <a:r>
              <a:rPr lang="es-ES" sz="1400" b="1" dirty="0" smtClean="0">
                <a:solidFill>
                  <a:srgbClr val="A02C0C"/>
                </a:solidFill>
              </a:rPr>
              <a:t>de </a:t>
            </a:r>
            <a:r>
              <a:rPr lang="es-ES" sz="1400" b="1" dirty="0" smtClean="0">
                <a:solidFill>
                  <a:srgbClr val="A02C0C"/>
                </a:solidFill>
              </a:rPr>
              <a:t>comercio </a:t>
            </a:r>
            <a:r>
              <a:rPr lang="es-ES" sz="1400" b="1" dirty="0" smtClean="0">
                <a:solidFill>
                  <a:srgbClr val="A02C0C"/>
                </a:solidFill>
              </a:rPr>
              <a:t>(empresas).</a:t>
            </a:r>
          </a:p>
          <a:p>
            <a:pPr marL="285750" indent="-285750">
              <a:buFont typeface="Wingdings" panose="05000000000000000000" pitchFamily="2" charset="2"/>
              <a:buChar char="Ø"/>
            </a:pPr>
            <a:r>
              <a:rPr lang="es-ES" sz="1400" b="1" dirty="0" smtClean="0">
                <a:solidFill>
                  <a:srgbClr val="A02C0C"/>
                </a:solidFill>
              </a:rPr>
              <a:t>Copia de </a:t>
            </a:r>
            <a:r>
              <a:rPr lang="es-ES" sz="1400" b="1" dirty="0" smtClean="0">
                <a:solidFill>
                  <a:srgbClr val="A02C0C"/>
                </a:solidFill>
              </a:rPr>
              <a:t>poder del representante </a:t>
            </a:r>
            <a:r>
              <a:rPr lang="es-ES" sz="1400" b="1" dirty="0" smtClean="0">
                <a:solidFill>
                  <a:srgbClr val="A02C0C"/>
                </a:solidFill>
              </a:rPr>
              <a:t>legal (empresas).</a:t>
            </a:r>
          </a:p>
          <a:p>
            <a:pPr marL="285750" indent="-285750">
              <a:buFont typeface="Wingdings" panose="05000000000000000000" pitchFamily="2" charset="2"/>
              <a:buChar char="Ø"/>
            </a:pPr>
            <a:r>
              <a:rPr lang="es-ES" sz="1400" b="1" dirty="0" smtClean="0">
                <a:solidFill>
                  <a:srgbClr val="A02C0C"/>
                </a:solidFill>
              </a:rPr>
              <a:t>Licencia de funcionamiento </a:t>
            </a:r>
            <a:r>
              <a:rPr lang="es-ES" sz="1400" b="1" dirty="0" smtClean="0">
                <a:solidFill>
                  <a:srgbClr val="A02C0C"/>
                </a:solidFill>
              </a:rPr>
              <a:t>actualizado.</a:t>
            </a:r>
            <a:endParaRPr lang="es-ES" sz="1400" b="1" dirty="0" smtClean="0">
              <a:solidFill>
                <a:srgbClr val="A02C0C"/>
              </a:solidFill>
            </a:endParaRPr>
          </a:p>
          <a:p>
            <a:pPr marL="285750" indent="-285750">
              <a:buFont typeface="Wingdings" panose="05000000000000000000" pitchFamily="2" charset="2"/>
              <a:buChar char="Ø"/>
            </a:pPr>
            <a:endParaRPr lang="es-BO" sz="1400" dirty="0">
              <a:solidFill>
                <a:srgbClr val="A02C0C"/>
              </a:solidFill>
            </a:endParaRPr>
          </a:p>
        </p:txBody>
      </p:sp>
      <p:sp>
        <p:nvSpPr>
          <p:cNvPr id="14" name="13 Rectángulo"/>
          <p:cNvSpPr/>
          <p:nvPr/>
        </p:nvSpPr>
        <p:spPr>
          <a:xfrm>
            <a:off x="35496" y="76820"/>
            <a:ext cx="9042595" cy="1077218"/>
          </a:xfrm>
          <a:prstGeom prst="rect">
            <a:avLst/>
          </a:prstGeom>
          <a:solidFill>
            <a:sysClr val="windowText" lastClr="000000">
              <a:lumMod val="50000"/>
              <a:lumOff val="50000"/>
            </a:sysClr>
          </a:solidFill>
          <a:ln>
            <a:noFill/>
          </a:ln>
          <a:effectLst>
            <a:glow rad="1803400">
              <a:srgbClr val="DFE6D0">
                <a:alpha val="0"/>
              </a:srgbClr>
            </a:glow>
            <a:reflection stA="65000" endPos="0" dir="5400000" sy="-100000" algn="bl" rotWithShape="0"/>
            <a:softEdge rad="31750"/>
          </a:effectLst>
          <a:scene3d>
            <a:camera prst="orthographicFront">
              <a:rot lat="0" lon="0" rev="0"/>
            </a:camera>
            <a:lightRig rig="chilly" dir="t">
              <a:rot lat="0" lon="0" rev="18480000"/>
            </a:lightRig>
          </a:scene3d>
          <a:sp3d prstMaterial="clear">
            <a:bevelT h="63500"/>
          </a:sp3d>
        </p:spPr>
        <p:txBody>
          <a:bodyPr wrap="square">
            <a:spAutoFit/>
          </a:bodyPr>
          <a:lstStyle/>
          <a:p>
            <a:pPr algn="ctr">
              <a:defRPr/>
            </a:pPr>
            <a:r>
              <a:rPr lang="es-BO" altLang="es-ES_tradnl" sz="3200" kern="10" dirty="0" smtClean="0">
                <a:ln w="9525">
                  <a:gradFill>
                    <a:gsLst>
                      <a:gs pos="0">
                        <a:srgbClr val="759AA5">
                          <a:tint val="66000"/>
                          <a:satMod val="160000"/>
                        </a:srgbClr>
                      </a:gs>
                      <a:gs pos="50000">
                        <a:srgbClr val="759AA5">
                          <a:tint val="44500"/>
                          <a:satMod val="160000"/>
                        </a:srgbClr>
                      </a:gs>
                      <a:gs pos="100000">
                        <a:srgbClr val="759AA5">
                          <a:tint val="23500"/>
                          <a:satMod val="160000"/>
                        </a:srgbClr>
                      </a:gs>
                    </a:gsLst>
                    <a:lin ang="5400000" scaled="0"/>
                  </a:gradFill>
                  <a:round/>
                </a:ln>
                <a:solidFill>
                  <a:srgbClr val="A02C0C"/>
                </a:solidFill>
                <a:effectLst>
                  <a:glow rad="292100">
                    <a:prstClr val="white">
                      <a:alpha val="56000"/>
                    </a:prstClr>
                  </a:glow>
                  <a:outerShdw dist="35921" dir="2700000" algn="ctr" rotWithShape="0">
                    <a:srgbClr val="C0C0C0"/>
                  </a:outerShdw>
                </a:effectLst>
                <a:latin typeface="Impact" panose="020B0806030902050204"/>
              </a:rPr>
              <a:t> MODALIDAD DE CONTRATACIÓN MAYORES DE 20.1 MIL HASTA 50 MIL  </a:t>
            </a:r>
          </a:p>
        </p:txBody>
      </p:sp>
    </p:spTree>
    <p:extLst>
      <p:ext uri="{BB962C8B-B14F-4D97-AF65-F5344CB8AC3E}">
        <p14:creationId xmlns:p14="http://schemas.microsoft.com/office/powerpoint/2010/main" val="602314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61064" cy="171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556792"/>
            <a:ext cx="558811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4941168"/>
            <a:ext cx="5538200" cy="187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556792"/>
            <a:ext cx="4120504"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2112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821</TotalTime>
  <Words>4173</Words>
  <Application>Microsoft Office PowerPoint</Application>
  <PresentationFormat>Presentación en pantalla (4:3)</PresentationFormat>
  <Paragraphs>240</Paragraphs>
  <Slides>37</Slides>
  <Notes>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37</vt:i4>
      </vt:variant>
    </vt:vector>
  </HeadingPairs>
  <TitlesOfParts>
    <vt:vector size="50" baseType="lpstr">
      <vt:lpstr>Arial</vt:lpstr>
      <vt:lpstr>Calibri</vt:lpstr>
      <vt:lpstr>Cambria Math</vt:lpstr>
      <vt:lpstr>Century Gothic</vt:lpstr>
      <vt:lpstr>Constantia</vt:lpstr>
      <vt:lpstr>Impact</vt:lpstr>
      <vt:lpstr>MyriadPro</vt:lpstr>
      <vt:lpstr>Tahoma</vt:lpstr>
      <vt:lpstr>Times New Roman</vt:lpstr>
      <vt:lpstr>Verdana</vt:lpstr>
      <vt:lpstr>Wingdings</vt:lpstr>
      <vt:lpstr>Wingdings 2</vt:lpstr>
      <vt:lpstr>1_Flujo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58</cp:revision>
  <dcterms:created xsi:type="dcterms:W3CDTF">2024-02-14T19:08:21Z</dcterms:created>
  <dcterms:modified xsi:type="dcterms:W3CDTF">2024-03-18T14:07:35Z</dcterms:modified>
</cp:coreProperties>
</file>